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notesMasterIdLst>
    <p:notesMasterId r:id="rId30"/>
  </p:notesMasterIdLst>
  <p:handoutMasterIdLst>
    <p:handoutMasterId r:id="rId31"/>
  </p:handoutMasterIdLst>
  <p:sldIdLst>
    <p:sldId id="739" r:id="rId2"/>
    <p:sldId id="774" r:id="rId3"/>
    <p:sldId id="775" r:id="rId4"/>
    <p:sldId id="776" r:id="rId5"/>
    <p:sldId id="740" r:id="rId6"/>
    <p:sldId id="733" r:id="rId7"/>
    <p:sldId id="777" r:id="rId8"/>
    <p:sldId id="772" r:id="rId9"/>
    <p:sldId id="753" r:id="rId10"/>
    <p:sldId id="754" r:id="rId11"/>
    <p:sldId id="763" r:id="rId12"/>
    <p:sldId id="761" r:id="rId13"/>
    <p:sldId id="762" r:id="rId14"/>
    <p:sldId id="755" r:id="rId15"/>
    <p:sldId id="756" r:id="rId16"/>
    <p:sldId id="757" r:id="rId17"/>
    <p:sldId id="758" r:id="rId18"/>
    <p:sldId id="759" r:id="rId19"/>
    <p:sldId id="760" r:id="rId20"/>
    <p:sldId id="765" r:id="rId21"/>
    <p:sldId id="764" r:id="rId22"/>
    <p:sldId id="766" r:id="rId23"/>
    <p:sldId id="767" r:id="rId24"/>
    <p:sldId id="769" r:id="rId25"/>
    <p:sldId id="736" r:id="rId26"/>
    <p:sldId id="738" r:id="rId27"/>
    <p:sldId id="770" r:id="rId28"/>
    <p:sldId id="771" r:id="rId2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6600"/>
    <a:srgbClr val="0000CC"/>
    <a:srgbClr val="008000"/>
    <a:srgbClr val="FF6600"/>
    <a:srgbClr val="FF9900"/>
    <a:srgbClr val="FFFF00"/>
    <a:srgbClr val="B947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84" autoAdjust="0"/>
    <p:restoredTop sz="99467" autoAdjust="0"/>
  </p:normalViewPr>
  <p:slideViewPr>
    <p:cSldViewPr>
      <p:cViewPr>
        <p:scale>
          <a:sx n="70" d="100"/>
          <a:sy n="70" d="100"/>
        </p:scale>
        <p:origin x="-1038" y="-9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9" d="100"/>
          <a:sy n="69" d="100"/>
        </p:scale>
        <p:origin x="-331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Calibri" pitchFamily="34" charset="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Calibri" pitchFamily="34" charset="0"/>
                <a:cs typeface="+mn-cs"/>
              </a:defRPr>
            </a:lvl1pPr>
          </a:lstStyle>
          <a:p>
            <a:pPr>
              <a:defRPr/>
            </a:pPr>
            <a:fld id="{8AD2AE0F-8DEC-4BD1-B3E8-A9AF6F717362}" type="datetimeFigureOut">
              <a:rPr lang="en-US"/>
              <a:pPr>
                <a:defRPr/>
              </a:pPr>
              <a:t>7/31/2014</a:t>
            </a:fld>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atin typeface="Calibri" pitchFamily="34" charset="0"/>
                <a:cs typeface="+mn-cs"/>
              </a:defRPr>
            </a:lvl1pPr>
          </a:lstStyle>
          <a:p>
            <a:pPr>
              <a:defRPr/>
            </a:pPr>
            <a:fld id="{34577E08-4FE5-4196-BABF-5B14139E3C6D}" type="slidenum">
              <a:rPr lang="en-US"/>
              <a:pPr>
                <a:defRPr/>
              </a:pPr>
              <a:t>‹Nº›</a:t>
            </a:fld>
            <a:endParaRPr lang="en-US" dirty="0"/>
          </a:p>
        </p:txBody>
      </p:sp>
    </p:spTree>
    <p:extLst>
      <p:ext uri="{BB962C8B-B14F-4D97-AF65-F5344CB8AC3E}">
        <p14:creationId xmlns:p14="http://schemas.microsoft.com/office/powerpoint/2010/main" val="15822774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cs typeface="+mn-cs"/>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cs typeface="+mn-cs"/>
              </a:defRPr>
            </a:lvl1pPr>
          </a:lstStyle>
          <a:p>
            <a:pPr>
              <a:defRPr/>
            </a:pPr>
            <a:endParaRPr lang="en-US"/>
          </a:p>
        </p:txBody>
      </p:sp>
      <p:sp>
        <p:nvSpPr>
          <p:cNvPr id="389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cs typeface="+mn-cs"/>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cs typeface="+mn-cs"/>
              </a:defRPr>
            </a:lvl1pPr>
          </a:lstStyle>
          <a:p>
            <a:pPr>
              <a:defRPr/>
            </a:pPr>
            <a:fld id="{66DF380D-6AE1-4C0D-99F8-7174A42E962C}" type="slidenum">
              <a:rPr lang="en-US"/>
              <a:pPr>
                <a:defRPr/>
              </a:pPr>
              <a:t>‹Nº›</a:t>
            </a:fld>
            <a:endParaRPr lang="en-US" dirty="0"/>
          </a:p>
        </p:txBody>
      </p:sp>
    </p:spTree>
    <p:extLst>
      <p:ext uri="{BB962C8B-B14F-4D97-AF65-F5344CB8AC3E}">
        <p14:creationId xmlns:p14="http://schemas.microsoft.com/office/powerpoint/2010/main" val="29664297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58CFA8E5-CAE8-46AC-B77F-A62652F00C6E}" type="slidenum">
              <a:rPr lang="en-US">
                <a:latin typeface="Arial" pitchFamily="34" charset="0"/>
              </a:rPr>
              <a:pPr>
                <a:defRPr/>
              </a:pPr>
              <a:t>1</a:t>
            </a:fld>
            <a:endParaRPr lang="en-US">
              <a:latin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755DB852-95FB-4BB0-9EC8-E48D2EC01C45}" type="slidenum">
              <a:rPr lang="en-US">
                <a:latin typeface="Arial" pitchFamily="34" charset="0"/>
              </a:rPr>
              <a:pPr>
                <a:defRPr/>
              </a:pPr>
              <a:t>2</a:t>
            </a:fld>
            <a:endParaRPr lang="en-US">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755DB852-95FB-4BB0-9EC8-E48D2EC01C45}" type="slidenum">
              <a:rPr lang="en-US">
                <a:latin typeface="Arial" pitchFamily="34" charset="0"/>
              </a:rPr>
              <a:pPr>
                <a:defRPr/>
              </a:pPr>
              <a:t>3</a:t>
            </a:fld>
            <a:endParaRPr lang="en-US">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755DB852-95FB-4BB0-9EC8-E48D2EC01C45}" type="slidenum">
              <a:rPr lang="en-US">
                <a:latin typeface="Arial" pitchFamily="34" charset="0"/>
              </a:rPr>
              <a:pPr>
                <a:defRPr/>
              </a:pPr>
              <a:t>4</a:t>
            </a:fld>
            <a:endParaRPr lang="en-US">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4D0618E0-6490-4915-ACE7-A1AFB5DDEE8C}" type="slidenum">
              <a:rPr lang="en-US">
                <a:latin typeface="Arial" pitchFamily="34" charset="0"/>
              </a:rPr>
              <a:pPr>
                <a:defRPr/>
              </a:pPr>
              <a:t>5</a:t>
            </a:fld>
            <a:endParaRPr lang="en-US">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3A090E38-AEEF-41F6-B34E-0D9325AA1620}" type="slidenum">
              <a:rPr lang="en-US">
                <a:latin typeface="Arial" pitchFamily="34" charset="0"/>
              </a:rPr>
              <a:pPr>
                <a:defRPr/>
              </a:pPr>
              <a:t>6</a:t>
            </a:fld>
            <a:endParaRPr lang="en-US">
              <a:latin typeface="Arial" pitchFamily="34"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p:txBody>
          <a:bodyPr/>
          <a:lstStyle/>
          <a:p>
            <a:pPr>
              <a:defRPr/>
            </a:pPr>
            <a:fld id="{3A090E38-AEEF-41F6-B34E-0D9325AA1620}" type="slidenum">
              <a:rPr lang="en-US">
                <a:latin typeface="Arial" pitchFamily="34" charset="0"/>
              </a:rPr>
              <a:pPr>
                <a:defRPr/>
              </a:pPr>
              <a:t>7</a:t>
            </a:fld>
            <a:endParaRPr lang="en-US">
              <a:latin typeface="Arial" pitchFamily="34"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endParaRPr lang="es-AR"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a:ln/>
        </p:spPr>
      </p:sp>
      <p:sp>
        <p:nvSpPr>
          <p:cNvPr id="44035"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0B6812BB-DA1B-4005-B2C6-0F75D170940C}" type="slidenum">
              <a:rPr lang="es-ES" smtClean="0"/>
              <a:pPr>
                <a:defRPr/>
              </a:pPr>
              <a:t>8</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a:ln/>
        </p:spPr>
      </p:sp>
      <p:sp>
        <p:nvSpPr>
          <p:cNvPr id="45059"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75F3DDDC-94F7-4953-ACA6-2D27CDDA9DA9}" type="slidenum">
              <a:rPr lang="es-ES" smtClean="0"/>
              <a:pPr>
                <a:defRPr/>
              </a:pPr>
              <a:t>11</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a:ln/>
        </p:spPr>
      </p:sp>
      <p:sp>
        <p:nvSpPr>
          <p:cNvPr id="46083"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5A8918D1-E668-4385-A625-A6C6B9A6706C}" type="slidenum">
              <a:rPr lang="es-ES" smtClean="0"/>
              <a:pPr>
                <a:defRPr/>
              </a:pPr>
              <a:t>14</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a:ln/>
        </p:spPr>
      </p:sp>
      <p:sp>
        <p:nvSpPr>
          <p:cNvPr id="47107"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61984F4E-ABD4-4E65-AFB8-71D2E06BADE6}" type="slidenum">
              <a:rPr lang="es-ES" smtClean="0"/>
              <a:pPr>
                <a:defRPr/>
              </a:pPr>
              <a:t>20</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a:ln/>
        </p:spPr>
      </p:sp>
      <p:sp>
        <p:nvSpPr>
          <p:cNvPr id="48131" name="2 Marcador de notas"/>
          <p:cNvSpPr>
            <a:spLocks noGrp="1"/>
          </p:cNvSpPr>
          <p:nvPr>
            <p:ph type="body" idx="1"/>
          </p:nvPr>
        </p:nvSpPr>
        <p:spPr>
          <a:noFill/>
          <a:ln/>
        </p:spPr>
        <p:txBody>
          <a:bodyPr/>
          <a:lstStyle/>
          <a:p>
            <a:r>
              <a:rPr lang="es-AR" smtClean="0"/>
              <a:t> </a:t>
            </a:r>
            <a:endParaRPr lang="es-ES" smtClean="0"/>
          </a:p>
        </p:txBody>
      </p:sp>
      <p:sp>
        <p:nvSpPr>
          <p:cNvPr id="4" name="3 Marcador de número de diapositiva"/>
          <p:cNvSpPr>
            <a:spLocks noGrp="1"/>
          </p:cNvSpPr>
          <p:nvPr>
            <p:ph type="sldNum" sz="quarter" idx="5"/>
          </p:nvPr>
        </p:nvSpPr>
        <p:spPr/>
        <p:txBody>
          <a:bodyPr/>
          <a:lstStyle/>
          <a:p>
            <a:pPr>
              <a:defRPr/>
            </a:pPr>
            <a:fld id="{F3196C7E-EEAF-41B5-BE4E-AF4A78E3FDEC}" type="slidenum">
              <a:rPr lang="es-ES" smtClean="0"/>
              <a:pPr>
                <a:defRPr/>
              </a:pPr>
              <a:t>21</a:t>
            </a:fld>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a:ln/>
        </p:spPr>
      </p:sp>
      <p:sp>
        <p:nvSpPr>
          <p:cNvPr id="49155"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AFDF9DB4-024D-40C7-9655-A48B2FB8F38D}" type="slidenum">
              <a:rPr lang="es-ES" smtClean="0"/>
              <a:pPr>
                <a:defRPr/>
              </a:pPr>
              <a:t>22</a:t>
            </a:fld>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Marcador de imagen de diapositiva"/>
          <p:cNvSpPr>
            <a:spLocks noGrp="1" noRot="1" noChangeAspect="1" noTextEdit="1"/>
          </p:cNvSpPr>
          <p:nvPr>
            <p:ph type="sldImg"/>
          </p:nvPr>
        </p:nvSpPr>
        <p:spPr>
          <a:ln/>
        </p:spPr>
      </p:sp>
      <p:sp>
        <p:nvSpPr>
          <p:cNvPr id="50179"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19E75F7A-D9CD-4BA4-8547-9F5A0B894656}" type="slidenum">
              <a:rPr lang="es-ES" smtClean="0"/>
              <a:pPr>
                <a:defRPr/>
              </a:pPr>
              <a:t>23</a:t>
            </a:fld>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Marcador de imagen de diapositiva"/>
          <p:cNvSpPr>
            <a:spLocks noGrp="1" noRot="1" noChangeAspect="1" noTextEdit="1"/>
          </p:cNvSpPr>
          <p:nvPr>
            <p:ph type="sldImg"/>
          </p:nvPr>
        </p:nvSpPr>
        <p:spPr>
          <a:ln/>
        </p:spPr>
      </p:sp>
      <p:sp>
        <p:nvSpPr>
          <p:cNvPr id="51203"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F05732B3-7340-4526-A439-699A1812C73A}" type="slidenum">
              <a:rPr lang="es-ES" smtClean="0"/>
              <a:pPr>
                <a:defRPr/>
              </a:pPr>
              <a:t>24</a:t>
            </a:fld>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Marcador de imagen de diapositiva"/>
          <p:cNvSpPr>
            <a:spLocks noGrp="1" noRot="1" noChangeAspect="1" noTextEdit="1"/>
          </p:cNvSpPr>
          <p:nvPr>
            <p:ph type="sldImg"/>
          </p:nvPr>
        </p:nvSpPr>
        <p:spPr>
          <a:ln/>
        </p:spPr>
      </p:sp>
      <p:sp>
        <p:nvSpPr>
          <p:cNvPr id="52227"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48B71519-6E52-4B5B-96DF-7019C2E04867}" type="slidenum">
              <a:rPr lang="es-ES" smtClean="0"/>
              <a:pPr>
                <a:defRPr/>
              </a:pPr>
              <a:t>27</a:t>
            </a:fld>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Marcador de imagen de diapositiva"/>
          <p:cNvSpPr>
            <a:spLocks noGrp="1" noRot="1" noChangeAspect="1" noTextEdit="1"/>
          </p:cNvSpPr>
          <p:nvPr>
            <p:ph type="sldImg"/>
          </p:nvPr>
        </p:nvSpPr>
        <p:spPr>
          <a:ln/>
        </p:spPr>
      </p:sp>
      <p:sp>
        <p:nvSpPr>
          <p:cNvPr id="53251" name="2 Marcador de notas"/>
          <p:cNvSpPr>
            <a:spLocks noGrp="1"/>
          </p:cNvSpPr>
          <p:nvPr>
            <p:ph type="body" idx="1"/>
          </p:nvPr>
        </p:nvSpPr>
        <p:spPr>
          <a:noFill/>
          <a:ln/>
        </p:spPr>
        <p:txBody>
          <a:bodyPr/>
          <a:lstStyle/>
          <a:p>
            <a:endParaRPr lang="es-ES" smtClean="0"/>
          </a:p>
        </p:txBody>
      </p:sp>
      <p:sp>
        <p:nvSpPr>
          <p:cNvPr id="4" name="3 Marcador de número de diapositiva"/>
          <p:cNvSpPr>
            <a:spLocks noGrp="1"/>
          </p:cNvSpPr>
          <p:nvPr>
            <p:ph type="sldNum" sz="quarter" idx="5"/>
          </p:nvPr>
        </p:nvSpPr>
        <p:spPr/>
        <p:txBody>
          <a:bodyPr/>
          <a:lstStyle/>
          <a:p>
            <a:pPr>
              <a:defRPr/>
            </a:pPr>
            <a:fld id="{CC3D4E9A-F3E6-4EF5-A07E-31EEEF937A8F}" type="slidenum">
              <a:rPr lang="es-ES" smtClean="0"/>
              <a:pPr>
                <a:defRPr/>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4" name="3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5" name="4 Rectángulo"/>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6" name="5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7" name="6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0" name="9 Rectángulo"/>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1" name="10 Conector recto"/>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12" name="11 Rectángulo"/>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3" name="12 Elipse"/>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Elipse"/>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8" name="7 Título"/>
          <p:cNvSpPr>
            <a:spLocks noGrp="1"/>
          </p:cNvSpPr>
          <p:nvPr>
            <p:ph type="ctrTitle"/>
          </p:nvPr>
        </p:nvSpPr>
        <p:spPr>
          <a:xfrm>
            <a:off x="685800" y="381000"/>
            <a:ext cx="7772400" cy="1752600"/>
          </a:xfrm>
        </p:spPr>
        <p:txBody>
          <a:bodyPr/>
          <a:lstStyle>
            <a:lvl1pPr>
              <a:defRPr sz="4200">
                <a:solidFill>
                  <a:schemeClr val="accent1"/>
                </a:solidFill>
              </a:defRPr>
            </a:lvl1pPr>
          </a:lstStyle>
          <a:p>
            <a:r>
              <a:rPr lang="es-ES" smtClean="0"/>
              <a:t>Haga clic para modificar el estilo de título del patrón</a:t>
            </a:r>
            <a:endParaRPr lang="en-US"/>
          </a:p>
        </p:txBody>
      </p:sp>
      <p:sp>
        <p:nvSpPr>
          <p:cNvPr id="15" name="27 Marcador de fecha"/>
          <p:cNvSpPr>
            <a:spLocks noGrp="1"/>
          </p:cNvSpPr>
          <p:nvPr>
            <p:ph type="dt" sz="half" idx="10"/>
          </p:nvPr>
        </p:nvSpPr>
        <p:spPr/>
        <p:txBody>
          <a:bodyPr/>
          <a:lstStyle>
            <a:lvl1pPr>
              <a:defRPr/>
            </a:lvl1pPr>
          </a:lstStyle>
          <a:p>
            <a:pPr>
              <a:defRPr/>
            </a:pPr>
            <a:fld id="{73AEF6CA-49B5-4F47-8791-40872DFC2043}" type="datetimeFigureOut">
              <a:rPr lang="en-US"/>
              <a:pPr>
                <a:defRPr/>
              </a:pPr>
              <a:t>7/31/2014</a:t>
            </a:fld>
            <a:endParaRPr lang="en-US"/>
          </a:p>
        </p:txBody>
      </p:sp>
      <p:sp>
        <p:nvSpPr>
          <p:cNvPr id="16" name="16 Marcador de pie de página"/>
          <p:cNvSpPr>
            <a:spLocks noGrp="1"/>
          </p:cNvSpPr>
          <p:nvPr>
            <p:ph type="ftr" sz="quarter" idx="11"/>
          </p:nvPr>
        </p:nvSpPr>
        <p:spPr/>
        <p:txBody>
          <a:bodyPr/>
          <a:lstStyle>
            <a:lvl1pPr>
              <a:defRPr/>
            </a:lvl1pPr>
          </a:lstStyle>
          <a:p>
            <a:pPr>
              <a:defRPr/>
            </a:pPr>
            <a:endParaRPr lang="en-US"/>
          </a:p>
        </p:txBody>
      </p:sp>
      <p:sp>
        <p:nvSpPr>
          <p:cNvPr id="17" name="28 Marcador de número de diapositiva"/>
          <p:cNvSpPr>
            <a:spLocks noGrp="1"/>
          </p:cNvSpPr>
          <p:nvPr>
            <p:ph type="sldNum" sz="quarter" idx="12"/>
          </p:nvPr>
        </p:nvSpPr>
        <p:spPr>
          <a:xfrm>
            <a:off x="4343400" y="2198688"/>
            <a:ext cx="457200" cy="441325"/>
          </a:xfrm>
        </p:spPr>
        <p:txBody>
          <a:bodyPr/>
          <a:lstStyle>
            <a:lvl1pPr>
              <a:defRPr>
                <a:solidFill>
                  <a:schemeClr val="accent3">
                    <a:shade val="75000"/>
                  </a:schemeClr>
                </a:solidFill>
              </a:defRPr>
            </a:lvl1pPr>
          </a:lstStyle>
          <a:p>
            <a:pPr>
              <a:defRPr/>
            </a:pPr>
            <a:fld id="{AA1A059F-BB09-4081-A4C1-CD71B1214126}" type="slidenum">
              <a:rPr lang="en-US"/>
              <a:pPr>
                <a:defRPr/>
              </a:pPr>
              <a:t>‹Nº›</a:t>
            </a:fld>
            <a:endParaRPr lang="en-US" dirty="0"/>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lang="es-ES" smtClean="0"/>
              <a:t>Haga clic para modificar el estilo de título del patrón</a:t>
            </a:r>
            <a:endParaRPr lang="en-US"/>
          </a:p>
        </p:txBody>
      </p:sp>
      <p:sp>
        <p:nvSpPr>
          <p:cNvPr id="8" name="7 Marcador de contenido"/>
          <p:cNvSpPr>
            <a:spLocks noGrp="1"/>
          </p:cNvSpPr>
          <p:nvPr>
            <p:ph sz="quarter" idx="1"/>
          </p:nvPr>
        </p:nvSpPr>
        <p:spPr>
          <a:xfrm>
            <a:off x="301752" y="1527048"/>
            <a:ext cx="8503920" cy="45720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F7A9F7A0-2EA4-4DE1-8D77-D3AAE4E471A0}" type="datetimeFigureOut">
              <a:rPr lang="en-US"/>
              <a:pPr>
                <a:defRPr/>
              </a:pPr>
              <a:t>7/31/2014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a:xfrm>
            <a:off x="4362450" y="1027113"/>
            <a:ext cx="457200" cy="441325"/>
          </a:xfrm>
        </p:spPr>
        <p:txBody>
          <a:bodyPr/>
          <a:lstStyle>
            <a:lvl1pPr>
              <a:defRPr/>
            </a:lvl1pPr>
          </a:lstStyle>
          <a:p>
            <a:pPr>
              <a:defRPr/>
            </a:pPr>
            <a:fld id="{643EC13A-78A4-4DE7-9ECE-2D485A1A8F2A}" type="slidenum">
              <a:rPr lang="en-US"/>
              <a:pPr>
                <a:defRPr/>
              </a:pPr>
              <a:t>‹Nº›</a:t>
            </a:fld>
            <a:endParaRPr lang="en-US" dirty="0"/>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4" name="3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5" name="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6" name="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7" name="6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8" name="7 Rectángulo"/>
          <p:cNvSpPr>
            <a:spLocks noChangeArrowheads="1"/>
          </p:cNvSpPr>
          <p:nvPr/>
        </p:nvSpPr>
        <p:spPr bwMode="white">
          <a:xfrm>
            <a:off x="152400" y="2286000"/>
            <a:ext cx="8832850" cy="304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9" name="8 Rectángulo"/>
          <p:cNvSpPr>
            <a:spLocks noChangeArrowheads="1"/>
          </p:cNvSpPr>
          <p:nvPr/>
        </p:nvSpPr>
        <p:spPr bwMode="auto">
          <a:xfrm>
            <a:off x="155575" y="142875"/>
            <a:ext cx="8832850" cy="2139950"/>
          </a:xfrm>
          <a:prstGeom prst="rect">
            <a:avLst/>
          </a:prstGeom>
          <a:solidFill>
            <a:schemeClr val="accent1"/>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0" name="9 Rectángulo"/>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1" name="10 Rectángulo"/>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2" name="11 Conector recto"/>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13" name="12 Elipse"/>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Elipse"/>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2 Marcador de texto"/>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2" name="1 Título"/>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es-ES" smtClean="0"/>
              <a:t>Haga clic para modificar el estilo de título del patrón</a:t>
            </a:r>
            <a:endParaRPr lang="en-US"/>
          </a:p>
        </p:txBody>
      </p:sp>
      <p:sp>
        <p:nvSpPr>
          <p:cNvPr id="15" name="4 Marcador de pie de página"/>
          <p:cNvSpPr>
            <a:spLocks noGrp="1"/>
          </p:cNvSpPr>
          <p:nvPr>
            <p:ph type="ftr" sz="quarter" idx="10"/>
          </p:nvPr>
        </p:nvSpPr>
        <p:spPr/>
        <p:txBody>
          <a:bodyPr/>
          <a:lstStyle>
            <a:lvl1pPr>
              <a:defRPr/>
            </a:lvl1pPr>
          </a:lstStyle>
          <a:p>
            <a:pPr>
              <a:defRPr/>
            </a:pPr>
            <a:endParaRPr lang="en-US"/>
          </a:p>
        </p:txBody>
      </p:sp>
      <p:sp>
        <p:nvSpPr>
          <p:cNvPr id="16" name="3 Marcador de fecha"/>
          <p:cNvSpPr>
            <a:spLocks noGrp="1"/>
          </p:cNvSpPr>
          <p:nvPr>
            <p:ph type="dt" sz="half" idx="11"/>
          </p:nvPr>
        </p:nvSpPr>
        <p:spPr/>
        <p:txBody>
          <a:bodyPr/>
          <a:lstStyle>
            <a:lvl1pPr>
              <a:defRPr/>
            </a:lvl1pPr>
          </a:lstStyle>
          <a:p>
            <a:pPr>
              <a:defRPr/>
            </a:pPr>
            <a:fld id="{843E0B26-0600-4F59-9352-FC2DBB58A2AA}" type="datetimeFigureOut">
              <a:rPr lang="en-US"/>
              <a:pPr>
                <a:defRPr/>
              </a:pPr>
              <a:t>7/31/2014</a:t>
            </a:fld>
            <a:endParaRPr lang="en-US"/>
          </a:p>
        </p:txBody>
      </p:sp>
      <p:sp>
        <p:nvSpPr>
          <p:cNvPr id="17" name="5 Marcador de número de diapositiva"/>
          <p:cNvSpPr>
            <a:spLocks noGrp="1"/>
          </p:cNvSpPr>
          <p:nvPr>
            <p:ph type="sldNum" sz="quarter" idx="12"/>
          </p:nvPr>
        </p:nvSpPr>
        <p:spPr>
          <a:xfrm>
            <a:off x="4343400" y="2198688"/>
            <a:ext cx="457200" cy="441325"/>
          </a:xfrm>
        </p:spPr>
        <p:txBody>
          <a:bodyPr/>
          <a:lstStyle>
            <a:lvl1pPr>
              <a:defRPr>
                <a:solidFill>
                  <a:schemeClr val="accent3">
                    <a:shade val="75000"/>
                  </a:schemeClr>
                </a:solidFill>
              </a:defRPr>
            </a:lvl1pPr>
          </a:lstStyle>
          <a:p>
            <a:pPr>
              <a:defRPr/>
            </a:pPr>
            <a:fld id="{74F227C5-BED3-43D0-807E-0D214878C503}" type="slidenum">
              <a:rPr lang="en-US"/>
              <a:pPr>
                <a:defRPr/>
              </a:pPr>
              <a:t>‹Nº›</a:t>
            </a:fld>
            <a:endParaRPr lang="en-US" dirty="0"/>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5" name="4 Conector recto"/>
          <p:cNvSpPr>
            <a:spLocks noChangeShapeType="1"/>
          </p:cNvSpPr>
          <p:nvPr/>
        </p:nvSpPr>
        <p:spPr bwMode="auto">
          <a:xfrm flipV="1">
            <a:off x="4562475" y="1576388"/>
            <a:ext cx="9525" cy="4818062"/>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a:defRPr/>
            </a:pPr>
            <a:endParaRPr lang="en-US"/>
          </a:p>
        </p:txBody>
      </p:sp>
      <p:sp>
        <p:nvSpPr>
          <p:cNvPr id="2" name="1 Título"/>
          <p:cNvSpPr>
            <a:spLocks noGrp="1"/>
          </p:cNvSpPr>
          <p:nvPr>
            <p:ph type="title"/>
          </p:nvPr>
        </p:nvSpPr>
        <p:spPr>
          <a:xfrm>
            <a:off x="301752" y="228600"/>
            <a:ext cx="8534400" cy="758952"/>
          </a:xfrm>
        </p:spPr>
        <p:txBody>
          <a:bodyPr/>
          <a:lstStyle/>
          <a:p>
            <a:r>
              <a:rPr lang="es-ES" smtClean="0"/>
              <a:t>Haga clic para modificar el estilo de título del patrón</a:t>
            </a:r>
            <a:endParaRPr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4 Marcador de fecha"/>
          <p:cNvSpPr>
            <a:spLocks noGrp="1"/>
          </p:cNvSpPr>
          <p:nvPr>
            <p:ph type="dt" sz="half" idx="10"/>
          </p:nvPr>
        </p:nvSpPr>
        <p:spPr>
          <a:xfrm>
            <a:off x="5791200" y="6410325"/>
            <a:ext cx="3044825" cy="365125"/>
          </a:xfrm>
        </p:spPr>
        <p:txBody>
          <a:bodyPr/>
          <a:lstStyle>
            <a:lvl1pPr>
              <a:defRPr/>
            </a:lvl1pPr>
          </a:lstStyle>
          <a:p>
            <a:pPr>
              <a:defRPr/>
            </a:pPr>
            <a:fld id="{2904B29F-36A4-4259-8D82-F008FF4B3B86}" type="datetimeFigureOut">
              <a:rPr lang="en-US"/>
              <a:pPr>
                <a:defRPr/>
              </a:pPr>
              <a:t>7/31/2014</a:t>
            </a:fld>
            <a:endParaRPr lang="en-US"/>
          </a:p>
        </p:txBody>
      </p:sp>
      <p:sp>
        <p:nvSpPr>
          <p:cNvPr id="7" name="5 Marcador de pie de página"/>
          <p:cNvSpPr>
            <a:spLocks noGrp="1"/>
          </p:cNvSpPr>
          <p:nvPr>
            <p:ph type="ftr" sz="quarter" idx="11"/>
          </p:nvPr>
        </p:nvSpPr>
        <p:spPr/>
        <p:txBody>
          <a:bodyPr/>
          <a:lstStyle>
            <a:lvl1pPr>
              <a:defRPr/>
            </a:lvl1pPr>
          </a:lstStyle>
          <a:p>
            <a:pPr>
              <a:defRPr/>
            </a:pPr>
            <a:endParaRPr lang="en-US"/>
          </a:p>
        </p:txBody>
      </p:sp>
      <p:sp>
        <p:nvSpPr>
          <p:cNvPr id="8" name="6 Marcador de número de diapositiva"/>
          <p:cNvSpPr>
            <a:spLocks noGrp="1"/>
          </p:cNvSpPr>
          <p:nvPr>
            <p:ph type="sldNum" sz="quarter" idx="12"/>
          </p:nvPr>
        </p:nvSpPr>
        <p:spPr/>
        <p:txBody>
          <a:bodyPr/>
          <a:lstStyle>
            <a:lvl1pPr>
              <a:defRPr/>
            </a:lvl1pPr>
          </a:lstStyle>
          <a:p>
            <a:pPr>
              <a:defRPr/>
            </a:pPr>
            <a:fld id="{2C797D62-130B-4116-BCFF-15B2B3087632}"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flipV="1">
            <a:off x="4572000" y="2200275"/>
            <a:ext cx="0" cy="4187825"/>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a:defRPr/>
            </a:pPr>
            <a:endParaRPr lang="en-US"/>
          </a:p>
        </p:txBody>
      </p:sp>
      <p:sp>
        <p:nvSpPr>
          <p:cNvPr id="8" name="7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9" name="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1" name="10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2" name="11 Rectángulo"/>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12 Rectángulo"/>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4" name="13 Conector recto"/>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15" name="14 Rectángulo"/>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6" name="15 Elipse"/>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7" name="16 Elipse"/>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24" name="23 Marcador de contenido"/>
          <p:cNvSpPr>
            <a:spLocks noGrp="1"/>
          </p:cNvSpPr>
          <p:nvPr>
            <p:ph sz="quarter" idx="2"/>
          </p:nvPr>
        </p:nvSpPr>
        <p:spPr>
          <a:xfrm>
            <a:off x="301752" y="2471383"/>
            <a:ext cx="4041648" cy="3818404"/>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26" name="25 Marcador de contenido"/>
          <p:cNvSpPr>
            <a:spLocks noGrp="1"/>
          </p:cNvSpPr>
          <p:nvPr>
            <p:ph sz="quarter" idx="4"/>
          </p:nvPr>
        </p:nvSpPr>
        <p:spPr>
          <a:xfrm>
            <a:off x="4800600" y="2471383"/>
            <a:ext cx="4038600" cy="382219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23" name="22 Título"/>
          <p:cNvSpPr>
            <a:spLocks noGrp="1"/>
          </p:cNvSpPr>
          <p:nvPr>
            <p:ph type="title"/>
          </p:nvPr>
        </p:nvSpPr>
        <p:spPr/>
        <p:txBody>
          <a:bodyPr rtlCol="0"/>
          <a:lstStyle/>
          <a:p>
            <a:r>
              <a:rPr lang="es-ES" smtClean="0"/>
              <a:t>Haga clic para modificar el estilo de título del patrón</a:t>
            </a:r>
            <a:endParaRPr lang="en-US"/>
          </a:p>
        </p:txBody>
      </p:sp>
      <p:sp>
        <p:nvSpPr>
          <p:cNvPr id="18" name="6 Marcador de fecha"/>
          <p:cNvSpPr>
            <a:spLocks noGrp="1"/>
          </p:cNvSpPr>
          <p:nvPr>
            <p:ph type="dt" sz="half" idx="10"/>
          </p:nvPr>
        </p:nvSpPr>
        <p:spPr/>
        <p:txBody>
          <a:bodyPr/>
          <a:lstStyle>
            <a:lvl1pPr>
              <a:defRPr/>
            </a:lvl1pPr>
          </a:lstStyle>
          <a:p>
            <a:pPr>
              <a:defRPr/>
            </a:pPr>
            <a:fld id="{56484545-2625-4B66-BF48-16F6F855C3C1}" type="datetimeFigureOut">
              <a:rPr lang="en-US"/>
              <a:pPr>
                <a:defRPr/>
              </a:pPr>
              <a:t>7/31/2014</a:t>
            </a:fld>
            <a:endParaRPr lang="en-US"/>
          </a:p>
        </p:txBody>
      </p:sp>
      <p:sp>
        <p:nvSpPr>
          <p:cNvPr id="19" name="7 Marcador de pie de página"/>
          <p:cNvSpPr>
            <a:spLocks noGrp="1"/>
          </p:cNvSpPr>
          <p:nvPr>
            <p:ph type="ftr" sz="quarter" idx="11"/>
          </p:nvPr>
        </p:nvSpPr>
        <p:spPr>
          <a:xfrm>
            <a:off x="304800" y="6410325"/>
            <a:ext cx="3581400" cy="365125"/>
          </a:xfrm>
        </p:spPr>
        <p:txBody>
          <a:bodyPr/>
          <a:lstStyle>
            <a:lvl1pPr>
              <a:defRPr/>
            </a:lvl1pPr>
          </a:lstStyle>
          <a:p>
            <a:pPr>
              <a:defRPr/>
            </a:pPr>
            <a:endParaRPr lang="en-US"/>
          </a:p>
        </p:txBody>
      </p:sp>
      <p:sp>
        <p:nvSpPr>
          <p:cNvPr id="20" name="8 Marcador de número de diapositiva"/>
          <p:cNvSpPr>
            <a:spLocks noGrp="1"/>
          </p:cNvSpPr>
          <p:nvPr>
            <p:ph type="sldNum" sz="quarter" idx="12"/>
          </p:nvPr>
        </p:nvSpPr>
        <p:spPr>
          <a:xfrm>
            <a:off x="4343400" y="1042988"/>
            <a:ext cx="457200" cy="441325"/>
          </a:xfrm>
        </p:spPr>
        <p:txBody>
          <a:bodyPr/>
          <a:lstStyle>
            <a:lvl1pPr algn="ctr">
              <a:defRPr/>
            </a:lvl1pPr>
          </a:lstStyle>
          <a:p>
            <a:pPr>
              <a:defRPr/>
            </a:pPr>
            <a:fld id="{CA801187-8A9B-4D63-8507-DE9C65620FC1}" type="slidenum">
              <a:rPr lang="en-US"/>
              <a:pPr>
                <a:defRPr/>
              </a:pPr>
              <a:t>‹Nº›</a:t>
            </a:fld>
            <a:endParaRPr lang="en-US" dirty="0"/>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lvl1pPr>
              <a:defRPr/>
            </a:lvl1pPr>
          </a:lstStyle>
          <a:p>
            <a:pPr>
              <a:defRPr/>
            </a:pPr>
            <a:fld id="{1699DD17-D6EC-4816-94F1-019CD26E3B1E}" type="datetimeFigureOut">
              <a:rPr lang="en-US"/>
              <a:pPr>
                <a:defRPr/>
              </a:pPr>
              <a:t>7/31/2014</a:t>
            </a:fld>
            <a:endParaRPr lang="en-US"/>
          </a:p>
        </p:txBody>
      </p:sp>
      <p:sp>
        <p:nvSpPr>
          <p:cNvPr id="4" name="3 Marcador de pie de página"/>
          <p:cNvSpPr>
            <a:spLocks noGrp="1"/>
          </p:cNvSpPr>
          <p:nvPr>
            <p:ph type="ftr" sz="quarter" idx="11"/>
          </p:nvPr>
        </p:nvSpPr>
        <p:spPr/>
        <p:txBody>
          <a:bodyPr/>
          <a:lstStyle>
            <a:lvl1pPr>
              <a:defRPr/>
            </a:lvl1pPr>
          </a:lstStyle>
          <a:p>
            <a:pPr>
              <a:defRPr/>
            </a:pPr>
            <a:endParaRPr lang="en-US"/>
          </a:p>
        </p:txBody>
      </p:sp>
      <p:sp>
        <p:nvSpPr>
          <p:cNvPr id="5" name="4 Marcador de número de diapositiva"/>
          <p:cNvSpPr>
            <a:spLocks noGrp="1"/>
          </p:cNvSpPr>
          <p:nvPr>
            <p:ph type="sldNum" sz="quarter" idx="12"/>
          </p:nvPr>
        </p:nvSpPr>
        <p:spPr>
          <a:xfrm>
            <a:off x="4343400" y="1036638"/>
            <a:ext cx="457200" cy="441325"/>
          </a:xfrm>
        </p:spPr>
        <p:txBody>
          <a:bodyPr/>
          <a:lstStyle>
            <a:lvl1pPr>
              <a:defRPr/>
            </a:lvl1pPr>
          </a:lstStyle>
          <a:p>
            <a:pPr>
              <a:defRPr/>
            </a:pPr>
            <a:fld id="{E1C1E814-63D9-4711-B254-27EFCE38050D}" type="slidenum">
              <a:rPr lang="en-US"/>
              <a:pPr>
                <a:defRPr/>
              </a:pPr>
              <a:t>‹Nº›</a:t>
            </a:fld>
            <a:endParaRPr lang="en-US" dirty="0"/>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3" name="2 Rectángulo"/>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4" name="3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5" name="4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6" name="5 Rectángulo"/>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7" name="6 Rectángulo"/>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8" name="1 Marcador de fecha"/>
          <p:cNvSpPr>
            <a:spLocks noGrp="1"/>
          </p:cNvSpPr>
          <p:nvPr>
            <p:ph type="dt" sz="half" idx="10"/>
          </p:nvPr>
        </p:nvSpPr>
        <p:spPr/>
        <p:txBody>
          <a:bodyPr/>
          <a:lstStyle>
            <a:lvl1pPr>
              <a:defRPr/>
            </a:lvl1pPr>
          </a:lstStyle>
          <a:p>
            <a:pPr>
              <a:defRPr/>
            </a:pPr>
            <a:fld id="{0F35C664-207C-4BCD-81C6-9A0DD83C1127}" type="datetimeFigureOut">
              <a:rPr lang="en-US"/>
              <a:pPr>
                <a:defRPr/>
              </a:pPr>
              <a:t>7/31/2014</a:t>
            </a:fld>
            <a:endParaRPr lang="en-US"/>
          </a:p>
        </p:txBody>
      </p:sp>
      <p:sp>
        <p:nvSpPr>
          <p:cNvPr id="9" name="2 Marcador de pie de página"/>
          <p:cNvSpPr>
            <a:spLocks noGrp="1"/>
          </p:cNvSpPr>
          <p:nvPr>
            <p:ph type="ftr" sz="quarter" idx="11"/>
          </p:nvPr>
        </p:nvSpPr>
        <p:spPr/>
        <p:txBody>
          <a:bodyPr/>
          <a:lstStyle>
            <a:lvl1pPr>
              <a:defRPr/>
            </a:lvl1pPr>
          </a:lstStyle>
          <a:p>
            <a:pPr>
              <a:defRPr/>
            </a:pPr>
            <a:endParaRPr lang="en-US"/>
          </a:p>
        </p:txBody>
      </p:sp>
      <p:sp>
        <p:nvSpPr>
          <p:cNvPr id="10" name="3 Marcador de número de diapositiva"/>
          <p:cNvSpPr>
            <a:spLocks noGrp="1"/>
          </p:cNvSpPr>
          <p:nvPr>
            <p:ph type="sldNum" sz="quarter" idx="12"/>
          </p:nvPr>
        </p:nvSpPr>
        <p:spPr>
          <a:xfrm>
            <a:off x="4267200" y="6324600"/>
            <a:ext cx="609600" cy="441325"/>
          </a:xfrm>
        </p:spPr>
        <p:txBody>
          <a:bodyPr/>
          <a:lstStyle>
            <a:lvl1pPr>
              <a:defRPr>
                <a:solidFill>
                  <a:srgbClr val="FFFFFF"/>
                </a:solidFill>
              </a:defRPr>
            </a:lvl1pPr>
          </a:lstStyle>
          <a:p>
            <a:pPr>
              <a:defRPr/>
            </a:pPr>
            <a:fld id="{C54DA668-1CB8-4DA3-9E28-C12BF9A2FDE3}" type="slidenum">
              <a:rPr lang="en-US"/>
              <a:pPr>
                <a:defRPr/>
              </a:pPr>
              <a:t>‹Nº›</a:t>
            </a:fld>
            <a:endParaRPr lang="en-US" dirty="0"/>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5" name="4 Rectángulo"/>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6" name="5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7" name="6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8" name="7 Rectángulo"/>
          <p:cNvSpPr>
            <a:spLocks noChangeArrowheads="1"/>
          </p:cNvSpPr>
          <p:nvPr/>
        </p:nvSpPr>
        <p:spPr bwMode="white">
          <a:xfrm>
            <a:off x="0" y="0"/>
            <a:ext cx="9144000" cy="119063"/>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0" name="9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10 Rectángulo"/>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2" name="11 Conector recto"/>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13" name="12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Elipse"/>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14 Rectángulo"/>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2" name="1 Título"/>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20" name="19 Marcador de contenido"/>
          <p:cNvSpPr>
            <a:spLocks noGrp="1"/>
          </p:cNvSpPr>
          <p:nvPr>
            <p:ph sz="quarter" idx="1"/>
          </p:nvPr>
        </p:nvSpPr>
        <p:spPr>
          <a:xfrm>
            <a:off x="3124200" y="685800"/>
            <a:ext cx="5638800" cy="5410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6" name="6 Marcador de número de diapositiva"/>
          <p:cNvSpPr>
            <a:spLocks noGrp="1"/>
          </p:cNvSpPr>
          <p:nvPr>
            <p:ph type="sldNum" sz="quarter" idx="10"/>
          </p:nvPr>
        </p:nvSpPr>
        <p:spPr>
          <a:xfrm>
            <a:off x="1371600" y="312738"/>
            <a:ext cx="457200" cy="441325"/>
          </a:xfrm>
        </p:spPr>
        <p:txBody>
          <a:bodyPr/>
          <a:lstStyle>
            <a:lvl1pPr>
              <a:defRPr>
                <a:solidFill>
                  <a:schemeClr val="accent3">
                    <a:shade val="75000"/>
                  </a:schemeClr>
                </a:solidFill>
              </a:defRPr>
            </a:lvl1pPr>
          </a:lstStyle>
          <a:p>
            <a:pPr>
              <a:defRPr/>
            </a:pPr>
            <a:fld id="{E9E7A597-878F-4B22-871F-05804D8AE976}" type="slidenum">
              <a:rPr lang="en-US"/>
              <a:pPr>
                <a:defRPr/>
              </a:pPr>
              <a:t>‹Nº›</a:t>
            </a:fld>
            <a:endParaRPr lang="en-US" dirty="0"/>
          </a:p>
        </p:txBody>
      </p:sp>
      <p:sp>
        <p:nvSpPr>
          <p:cNvPr id="17" name="4 Marcador de fecha"/>
          <p:cNvSpPr>
            <a:spLocks noGrp="1"/>
          </p:cNvSpPr>
          <p:nvPr>
            <p:ph type="dt" sz="half" idx="11"/>
          </p:nvPr>
        </p:nvSpPr>
        <p:spPr/>
        <p:txBody>
          <a:bodyPr/>
          <a:lstStyle>
            <a:lvl1pPr>
              <a:defRPr/>
            </a:lvl1pPr>
          </a:lstStyle>
          <a:p>
            <a:pPr>
              <a:defRPr/>
            </a:pPr>
            <a:fld id="{97AE518A-C67F-49C3-B3AD-711E481CC41E}" type="datetimeFigureOut">
              <a:rPr lang="en-US"/>
              <a:pPr>
                <a:defRPr/>
              </a:pPr>
              <a:t>7/31/2014</a:t>
            </a:fld>
            <a:endParaRPr lang="en-US"/>
          </a:p>
        </p:txBody>
      </p:sp>
      <p:sp>
        <p:nvSpPr>
          <p:cNvPr id="18" name="5 Marcador de pie de página"/>
          <p:cNvSpPr>
            <a:spLocks noGrp="1"/>
          </p:cNvSpPr>
          <p:nvPr>
            <p:ph type="ftr" sz="quarter" idx="12"/>
          </p:nvPr>
        </p:nvSpPr>
        <p:spPr>
          <a:xfrm>
            <a:off x="301625" y="6410325"/>
            <a:ext cx="3382963" cy="366713"/>
          </a:xfrm>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Conector recto"/>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6" name="5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7" name="6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8" name="7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dirty="0"/>
          </a:p>
        </p:txBody>
      </p:sp>
      <p:sp>
        <p:nvSpPr>
          <p:cNvPr id="10" name="9 Rectángulo"/>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1" name="10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11 Rectángulo"/>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3" name="12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13 Elipse"/>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14 Rectángulo"/>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16" name="6 Marcador de número de diapositiva"/>
          <p:cNvSpPr>
            <a:spLocks noGrp="1"/>
          </p:cNvSpPr>
          <p:nvPr>
            <p:ph type="sldNum" sz="quarter" idx="10"/>
          </p:nvPr>
        </p:nvSpPr>
        <p:spPr>
          <a:xfrm>
            <a:off x="1371600" y="312738"/>
            <a:ext cx="457200" cy="441325"/>
          </a:xfrm>
        </p:spPr>
        <p:txBody>
          <a:bodyPr/>
          <a:lstStyle>
            <a:lvl1pPr>
              <a:defRPr/>
            </a:lvl1pPr>
          </a:lstStyle>
          <a:p>
            <a:pPr>
              <a:defRPr/>
            </a:pPr>
            <a:fld id="{D3BFB0C1-F9CA-4001-9577-39534E600D9E}" type="slidenum">
              <a:rPr lang="en-US"/>
              <a:pPr>
                <a:defRPr/>
              </a:pPr>
              <a:t>‹Nº›</a:t>
            </a:fld>
            <a:endParaRPr lang="en-US" dirty="0"/>
          </a:p>
        </p:txBody>
      </p:sp>
      <p:sp>
        <p:nvSpPr>
          <p:cNvPr id="17" name="4 Marcador de fecha"/>
          <p:cNvSpPr>
            <a:spLocks noGrp="1"/>
          </p:cNvSpPr>
          <p:nvPr>
            <p:ph type="dt" sz="half" idx="11"/>
          </p:nvPr>
        </p:nvSpPr>
        <p:spPr>
          <a:xfrm>
            <a:off x="5788025" y="6405563"/>
            <a:ext cx="3044825" cy="365125"/>
          </a:xfrm>
        </p:spPr>
        <p:txBody>
          <a:bodyPr/>
          <a:lstStyle>
            <a:lvl1pPr>
              <a:defRPr/>
            </a:lvl1pPr>
          </a:lstStyle>
          <a:p>
            <a:pPr>
              <a:defRPr/>
            </a:pPr>
            <a:fld id="{2F284AF5-44A9-4516-8C46-10FC24E254C3}" type="datetimeFigureOut">
              <a:rPr lang="en-US"/>
              <a:pPr>
                <a:defRPr/>
              </a:pPr>
              <a:t>7/31/2014</a:t>
            </a:fld>
            <a:endParaRPr lang="en-US" dirty="0"/>
          </a:p>
        </p:txBody>
      </p:sp>
      <p:sp>
        <p:nvSpPr>
          <p:cNvPr id="18" name="5 Marcador de pie de página"/>
          <p:cNvSpPr>
            <a:spLocks noGrp="1"/>
          </p:cNvSpPr>
          <p:nvPr>
            <p:ph type="ftr" sz="quarter" idx="12"/>
          </p:nvPr>
        </p:nvSpPr>
        <p:spPr>
          <a:xfrm>
            <a:off x="301625" y="6410325"/>
            <a:ext cx="3584575" cy="366713"/>
          </a:xfrm>
        </p:spPr>
        <p:txBody>
          <a:bodyPr/>
          <a:lstStyle>
            <a:lvl1pPr>
              <a:defRPr/>
            </a:lvl1pPr>
          </a:lstStyle>
          <a:p>
            <a:pPr>
              <a:defRPr/>
            </a:pPr>
            <a:endParaRPr lang="en-US"/>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02D2692F-C9DB-401A-B2AE-EF562341EE2D}" type="datetimeFigureOut">
              <a:rPr lang="en-US"/>
              <a:pPr>
                <a:defRPr/>
              </a:pPr>
              <a:t>7/31/2014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24CB165E-6211-4F8C-9388-21229F7B4D0D}"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4" name="3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5" name="4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6" name="5 Rectángulo"/>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7" name="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8" name="7 Rectángulo"/>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9" name="8 Rectángulo"/>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0" name="9 Conector recto"/>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11" name="10 Elipse"/>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11 Elipse"/>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2 Marcador de texto vertical"/>
          <p:cNvSpPr>
            <a:spLocks noGrp="1"/>
          </p:cNvSpPr>
          <p:nvPr>
            <p:ph type="body" orient="vert" idx="1"/>
          </p:nvPr>
        </p:nvSpPr>
        <p:spPr>
          <a:xfrm>
            <a:off x="304800" y="304800"/>
            <a:ext cx="6553200" cy="582136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2" name="1 Título vertical"/>
          <p:cNvSpPr>
            <a:spLocks noGrp="1"/>
          </p:cNvSpPr>
          <p:nvPr>
            <p:ph type="title" orient="vert"/>
          </p:nvPr>
        </p:nvSpPr>
        <p:spPr>
          <a:xfrm>
            <a:off x="7391400" y="304801"/>
            <a:ext cx="1447800" cy="5851525"/>
          </a:xfrm>
        </p:spPr>
        <p:txBody>
          <a:bodyPr vert="eaVert"/>
          <a:lstStyle/>
          <a:p>
            <a:r>
              <a:rPr lang="es-ES" smtClean="0"/>
              <a:t>Haga clic para modificar el estilo de título del patrón</a:t>
            </a:r>
            <a:endParaRPr lang="en-US"/>
          </a:p>
        </p:txBody>
      </p:sp>
      <p:sp>
        <p:nvSpPr>
          <p:cNvPr id="13" name="5 Marcador de número de diapositiva"/>
          <p:cNvSpPr>
            <a:spLocks noGrp="1"/>
          </p:cNvSpPr>
          <p:nvPr>
            <p:ph type="sldNum" sz="quarter" idx="10"/>
          </p:nvPr>
        </p:nvSpPr>
        <p:spPr>
          <a:xfrm>
            <a:off x="6915150" y="3009900"/>
            <a:ext cx="457200" cy="441325"/>
          </a:xfrm>
        </p:spPr>
        <p:txBody>
          <a:bodyPr/>
          <a:lstStyle>
            <a:lvl1pPr>
              <a:defRPr/>
            </a:lvl1pPr>
          </a:lstStyle>
          <a:p>
            <a:pPr>
              <a:defRPr/>
            </a:pPr>
            <a:fld id="{508C5444-7A06-4338-88F7-7343A0FD196D}" type="slidenum">
              <a:rPr lang="en-US"/>
              <a:pPr>
                <a:defRPr/>
              </a:pPr>
              <a:t>‹Nº›</a:t>
            </a:fld>
            <a:endParaRPr lang="en-US" dirty="0"/>
          </a:p>
        </p:txBody>
      </p:sp>
      <p:sp>
        <p:nvSpPr>
          <p:cNvPr id="14" name="3 Marcador de fecha"/>
          <p:cNvSpPr>
            <a:spLocks noGrp="1"/>
          </p:cNvSpPr>
          <p:nvPr>
            <p:ph type="dt" sz="half" idx="11"/>
          </p:nvPr>
        </p:nvSpPr>
        <p:spPr/>
        <p:txBody>
          <a:bodyPr/>
          <a:lstStyle>
            <a:lvl1pPr>
              <a:defRPr/>
            </a:lvl1pPr>
          </a:lstStyle>
          <a:p>
            <a:pPr>
              <a:defRPr/>
            </a:pPr>
            <a:fld id="{ACD6715F-A28B-4769-9634-B4508C4C98DF}" type="datetimeFigureOut">
              <a:rPr lang="en-US"/>
              <a:pPr>
                <a:defRPr/>
              </a:pPr>
              <a:t>7/31/2014</a:t>
            </a:fld>
            <a:endParaRPr lang="en-US"/>
          </a:p>
        </p:txBody>
      </p:sp>
      <p:sp>
        <p:nvSpPr>
          <p:cNvPr id="15" name="4 Marcador de pie de página"/>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6" name="15 Rectángulo"/>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9" name="8 Rectángulo"/>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a:defRPr/>
            </a:pPr>
            <a:endParaRPr lang="en-US"/>
          </a:p>
        </p:txBody>
      </p:sp>
      <p:sp>
        <p:nvSpPr>
          <p:cNvPr id="14" name="13 Marcador de fecha"/>
          <p:cNvSpPr>
            <a:spLocks noGrp="1"/>
          </p:cNvSpPr>
          <p:nvPr>
            <p:ph type="dt" sz="half" idx="2"/>
          </p:nvPr>
        </p:nvSpPr>
        <p:spPr>
          <a:xfrm>
            <a:off x="5791200" y="6405563"/>
            <a:ext cx="3044825" cy="365125"/>
          </a:xfrm>
          <a:prstGeom prst="rect">
            <a:avLst/>
          </a:prstGeom>
        </p:spPr>
        <p:txBody>
          <a:bodyPr vert="horz"/>
          <a:lstStyle>
            <a:lvl1pPr algn="r" eaLnBrk="1" latinLnBrk="0" hangingPunct="1">
              <a:defRPr kumimoji="0" sz="1400">
                <a:solidFill>
                  <a:srgbClr val="FFFFFF"/>
                </a:solidFill>
              </a:defRPr>
            </a:lvl1pPr>
          </a:lstStyle>
          <a:p>
            <a:pPr>
              <a:defRPr/>
            </a:pPr>
            <a:fld id="{DD50FCA7-3048-46DB-9C8C-75B5F8DE9164}" type="datetimeFigureOut">
              <a:rPr lang="en-US"/>
              <a:pPr>
                <a:defRPr/>
              </a:pPr>
              <a:t>7/31/2014</a:t>
            </a:fld>
            <a:endParaRPr lang="en-US" dirty="0"/>
          </a:p>
        </p:txBody>
      </p:sp>
      <p:sp>
        <p:nvSpPr>
          <p:cNvPr id="3" name="2 Marcador de pie de página"/>
          <p:cNvSpPr>
            <a:spLocks noGrp="1"/>
          </p:cNvSpPr>
          <p:nvPr>
            <p:ph type="ftr" sz="quarter" idx="3"/>
          </p:nvPr>
        </p:nvSpPr>
        <p:spPr>
          <a:xfrm>
            <a:off x="304800" y="6410325"/>
            <a:ext cx="3581400" cy="366713"/>
          </a:xfrm>
          <a:prstGeom prst="rect">
            <a:avLst/>
          </a:prstGeom>
        </p:spPr>
        <p:txBody>
          <a:bodyPr vert="horz"/>
          <a:lstStyle>
            <a:lvl1pPr algn="l" eaLnBrk="1" latinLnBrk="0" hangingPunct="1">
              <a:defRPr kumimoji="0" sz="1200">
                <a:solidFill>
                  <a:srgbClr val="FFFFFF"/>
                </a:solidFill>
              </a:defRPr>
            </a:lvl1pPr>
          </a:lstStyle>
          <a:p>
            <a:pPr>
              <a:defRPr/>
            </a:pPr>
            <a:endParaRPr lang="en-US"/>
          </a:p>
        </p:txBody>
      </p:sp>
      <p:sp>
        <p:nvSpPr>
          <p:cNvPr id="8" name="7 Rectángulo"/>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a:defRPr/>
            </a:pPr>
            <a:endParaRPr lang="en-US" dirty="0"/>
          </a:p>
        </p:txBody>
      </p:sp>
      <p:sp>
        <p:nvSpPr>
          <p:cNvPr id="10" name="9 Conector recto"/>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a:defRPr/>
            </a:pPr>
            <a:endParaRPr lang="en-US"/>
          </a:p>
        </p:txBody>
      </p:sp>
      <p:sp>
        <p:nvSpPr>
          <p:cNvPr id="12" name="11 Elipse"/>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14 Elipse"/>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22 Marcador de número de diapositiva"/>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E722A989-D1D3-4293-BC5A-9A2FAAE3B3DE}" type="slidenum">
              <a:rPr lang="en-US"/>
              <a:pPr>
                <a:defRPr/>
              </a:pPr>
              <a:t>‹Nº›</a:t>
            </a:fld>
            <a:endParaRPr lang="en-US" dirty="0"/>
          </a:p>
        </p:txBody>
      </p:sp>
      <p:sp>
        <p:nvSpPr>
          <p:cNvPr id="1038" name="21 Marcador de título"/>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smtClean="0"/>
              <a:t>Haga clic para modificar el estilo de título del patrón</a:t>
            </a:r>
            <a:endParaRPr lang="en-US" smtClean="0"/>
          </a:p>
        </p:txBody>
      </p:sp>
      <p:sp>
        <p:nvSpPr>
          <p:cNvPr id="1039" name="12 Marcador de texto"/>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20" name="TextBox 17"/>
          <p:cNvSpPr txBox="1"/>
          <p:nvPr userDrawn="1"/>
        </p:nvSpPr>
        <p:spPr>
          <a:xfrm>
            <a:off x="8678863" y="6532563"/>
            <a:ext cx="400050" cy="307975"/>
          </a:xfrm>
          <a:prstGeom prst="rect">
            <a:avLst/>
          </a:prstGeom>
        </p:spPr>
        <p:txBody>
          <a:bodyPr wrap="none">
            <a:spAutoFit/>
          </a:bodyPr>
          <a:lstStyle/>
          <a:p>
            <a:pPr algn="r">
              <a:defRPr/>
            </a:pPr>
            <a:fld id="{F7ACD4C4-CBB3-4340-A83C-C20D0CFC6EEE}" type="slidenum">
              <a:rPr lang="en-US" sz="1400" b="1">
                <a:latin typeface="Calibri" pitchFamily="34" charset="0"/>
                <a:ea typeface="Tahoma" pitchFamily="34" charset="0"/>
                <a:cs typeface="Tahoma" pitchFamily="34" charset="0"/>
              </a:rPr>
              <a:pPr algn="r">
                <a:defRPr/>
              </a:pPr>
              <a:t>‹Nº›</a:t>
            </a:fld>
            <a:endParaRPr lang="en-US" sz="1400" b="1" dirty="0">
              <a:latin typeface="Calibri" pitchFamily="34" charset="0"/>
              <a:ea typeface="Tahoma" pitchFamily="34" charset="0"/>
              <a:cs typeface="Tahoma" pitchFamily="34" charset="0"/>
            </a:endParaRPr>
          </a:p>
        </p:txBody>
      </p:sp>
      <p:sp>
        <p:nvSpPr>
          <p:cNvPr id="21" name="TextBox 18"/>
          <p:cNvSpPr txBox="1"/>
          <p:nvPr userDrawn="1"/>
        </p:nvSpPr>
        <p:spPr>
          <a:xfrm>
            <a:off x="65088" y="6534150"/>
            <a:ext cx="874712" cy="307975"/>
          </a:xfrm>
          <a:prstGeom prst="rect">
            <a:avLst/>
          </a:prstGeom>
        </p:spPr>
        <p:txBody>
          <a:bodyPr wrap="none">
            <a:spAutoFit/>
          </a:bodyPr>
          <a:lstStyle/>
          <a:p>
            <a:pPr>
              <a:defRPr/>
            </a:pPr>
            <a:r>
              <a:rPr lang="es-AR" sz="1400" b="1" dirty="0">
                <a:latin typeface="Calibri" pitchFamily="34" charset="0"/>
                <a:ea typeface="Tahoma" pitchFamily="34" charset="0"/>
                <a:cs typeface="Tahoma" pitchFamily="34" charset="0"/>
              </a:rPr>
              <a:t>Set. 2013</a:t>
            </a:r>
          </a:p>
        </p:txBody>
      </p:sp>
      <p:pic>
        <p:nvPicPr>
          <p:cNvPr id="1042" name="Picture 2" descr="\\Pc311\datos\NORMATIVA 2013B\NORMATIVA 2013\PIEZAS CORREGIDAS\FINALES\INSTITUCIONAL\PRESENTACIONES_DESARROLLO.jpg"/>
          <p:cNvPicPr>
            <a:picLocks noChangeAspect="1" noChangeArrowheads="1"/>
          </p:cNvPicPr>
          <p:nvPr userDrawn="1"/>
        </p:nvPicPr>
        <p:blipFill>
          <a:blip r:embed="rId13"/>
          <a:srcRect t="85812" r="70474" b="1878"/>
          <a:stretch>
            <a:fillRect/>
          </a:stretch>
        </p:blipFill>
        <p:spPr bwMode="auto">
          <a:xfrm>
            <a:off x="5688013" y="115888"/>
            <a:ext cx="2916237" cy="865187"/>
          </a:xfrm>
          <a:prstGeom prst="rect">
            <a:avLst/>
          </a:prstGeom>
          <a:noFill/>
          <a:ln w="9525">
            <a:noFill/>
            <a:miter lim="800000"/>
            <a:headEnd/>
            <a:tailEnd/>
          </a:ln>
        </p:spPr>
      </p:pic>
      <p:pic>
        <p:nvPicPr>
          <p:cNvPr id="1043" name="Picture 15" descr="LILPLOGO Espaniol.jpg"/>
          <p:cNvPicPr>
            <a:picLocks noChangeAspect="1"/>
          </p:cNvPicPr>
          <p:nvPr userDrawn="1"/>
        </p:nvPicPr>
        <p:blipFill>
          <a:blip r:embed="rId14"/>
          <a:srcRect/>
          <a:stretch>
            <a:fillRect/>
          </a:stretch>
        </p:blipFill>
        <p:spPr bwMode="auto">
          <a:xfrm>
            <a:off x="900113" y="333375"/>
            <a:ext cx="2686050" cy="574675"/>
          </a:xfrm>
          <a:prstGeom prst="rect">
            <a:avLst/>
          </a:prstGeom>
          <a:noFill/>
          <a:ln w="9525">
            <a:noFill/>
            <a:miter lim="800000"/>
            <a:headEnd/>
            <a:tailEnd/>
          </a:ln>
        </p:spPr>
      </p:pic>
      <p:sp>
        <p:nvSpPr>
          <p:cNvPr id="26" name="Rectangle 16"/>
          <p:cNvSpPr/>
          <p:nvPr userDrawn="1"/>
        </p:nvSpPr>
        <p:spPr>
          <a:xfrm>
            <a:off x="0" y="1196975"/>
            <a:ext cx="9144000" cy="360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27" name="Rectangle 14"/>
          <p:cNvSpPr>
            <a:spLocks noChangeArrowheads="1"/>
          </p:cNvSpPr>
          <p:nvPr userDrawn="1"/>
        </p:nvSpPr>
        <p:spPr bwMode="auto">
          <a:xfrm>
            <a:off x="0" y="1152525"/>
            <a:ext cx="9144000" cy="45720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nchor="ctr">
            <a:spAutoFit/>
          </a:bodyPr>
          <a:lstStyle/>
          <a:p>
            <a:pPr algn="ctr" eaLnBrk="0" hangingPunct="0">
              <a:defRPr/>
            </a:pPr>
            <a:r>
              <a:rPr lang="es-ES" sz="1400" b="1" dirty="0">
                <a:latin typeface="Arial" pitchFamily="34" charset="0"/>
                <a:ea typeface="Times New Roman" pitchFamily="18" charset="0"/>
                <a:cs typeface="Arial" pitchFamily="34" charset="0"/>
              </a:rPr>
              <a:t>Seminario “Hábitat y calidad social”</a:t>
            </a:r>
            <a:endParaRPr lang="es-ES" dirty="0">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hf hdr="0" ftr="0" dt="0"/>
  <p:txStyles>
    <p:titleStyle>
      <a:lvl1pPr algn="ctr" rtl="0" eaLnBrk="0" fontAlgn="base" hangingPunct="0">
        <a:spcBef>
          <a:spcPct val="0"/>
        </a:spcBef>
        <a:spcAft>
          <a:spcPct val="0"/>
        </a:spcAft>
        <a:defRPr sz="3300" kern="1200">
          <a:solidFill>
            <a:srgbClr val="838383"/>
          </a:solidFill>
          <a:latin typeface="+mj-lt"/>
          <a:ea typeface="+mj-ea"/>
          <a:cs typeface="+mj-cs"/>
        </a:defRPr>
      </a:lvl1pPr>
      <a:lvl2pPr algn="ctr" rtl="0" eaLnBrk="0" fontAlgn="base" hangingPunct="0">
        <a:spcBef>
          <a:spcPct val="0"/>
        </a:spcBef>
        <a:spcAft>
          <a:spcPct val="0"/>
        </a:spcAft>
        <a:defRPr sz="3300">
          <a:solidFill>
            <a:srgbClr val="838383"/>
          </a:solidFill>
          <a:latin typeface="Georgia" pitchFamily="18" charset="0"/>
        </a:defRPr>
      </a:lvl2pPr>
      <a:lvl3pPr algn="ctr" rtl="0" eaLnBrk="0" fontAlgn="base" hangingPunct="0">
        <a:spcBef>
          <a:spcPct val="0"/>
        </a:spcBef>
        <a:spcAft>
          <a:spcPct val="0"/>
        </a:spcAft>
        <a:defRPr sz="3300">
          <a:solidFill>
            <a:srgbClr val="838383"/>
          </a:solidFill>
          <a:latin typeface="Georgia" pitchFamily="18" charset="0"/>
        </a:defRPr>
      </a:lvl3pPr>
      <a:lvl4pPr algn="ctr" rtl="0" eaLnBrk="0" fontAlgn="base" hangingPunct="0">
        <a:spcBef>
          <a:spcPct val="0"/>
        </a:spcBef>
        <a:spcAft>
          <a:spcPct val="0"/>
        </a:spcAft>
        <a:defRPr sz="3300">
          <a:solidFill>
            <a:srgbClr val="838383"/>
          </a:solidFill>
          <a:latin typeface="Georgia" pitchFamily="18" charset="0"/>
        </a:defRPr>
      </a:lvl4pPr>
      <a:lvl5pPr algn="ctr" rtl="0" eaLnBrk="0" fontAlgn="base" hangingPunct="0">
        <a:spcBef>
          <a:spcPct val="0"/>
        </a:spcBef>
        <a:spcAft>
          <a:spcPct val="0"/>
        </a:spcAft>
        <a:defRPr sz="3300">
          <a:solidFill>
            <a:srgbClr val="838383"/>
          </a:solidFill>
          <a:latin typeface="Georgia" pitchFamily="18" charset="0"/>
        </a:defRPr>
      </a:lvl5pPr>
      <a:lvl6pPr marL="457200" algn="ctr" rtl="0" fontAlgn="base">
        <a:spcBef>
          <a:spcPct val="0"/>
        </a:spcBef>
        <a:spcAft>
          <a:spcPct val="0"/>
        </a:spcAft>
        <a:defRPr sz="3300">
          <a:solidFill>
            <a:srgbClr val="838383"/>
          </a:solidFill>
          <a:latin typeface="Georgia" pitchFamily="18" charset="0"/>
        </a:defRPr>
      </a:lvl6pPr>
      <a:lvl7pPr marL="914400" algn="ctr" rtl="0" fontAlgn="base">
        <a:spcBef>
          <a:spcPct val="0"/>
        </a:spcBef>
        <a:spcAft>
          <a:spcPct val="0"/>
        </a:spcAft>
        <a:defRPr sz="3300">
          <a:solidFill>
            <a:srgbClr val="838383"/>
          </a:solidFill>
          <a:latin typeface="Georgia" pitchFamily="18" charset="0"/>
        </a:defRPr>
      </a:lvl7pPr>
      <a:lvl8pPr marL="1371600" algn="ctr" rtl="0" fontAlgn="base">
        <a:spcBef>
          <a:spcPct val="0"/>
        </a:spcBef>
        <a:spcAft>
          <a:spcPct val="0"/>
        </a:spcAft>
        <a:defRPr sz="3300">
          <a:solidFill>
            <a:srgbClr val="838383"/>
          </a:solidFill>
          <a:latin typeface="Georgia" pitchFamily="18" charset="0"/>
        </a:defRPr>
      </a:lvl8pPr>
      <a:lvl9pPr marL="1828800" algn="ctr" rtl="0" fontAlgn="base">
        <a:spcBef>
          <a:spcPct val="0"/>
        </a:spcBef>
        <a:spcAft>
          <a:spcPct val="0"/>
        </a:spcAft>
        <a:defRPr sz="3300">
          <a:solidFill>
            <a:srgbClr val="838383"/>
          </a:solidFill>
          <a:latin typeface="Georgia" pitchFamily="18" charset="0"/>
        </a:defRPr>
      </a:lvl9pPr>
    </p:titleStyle>
    <p:bodyStyle>
      <a:lvl1pPr marL="273050" indent="-273050" algn="l" rtl="0" eaLnBrk="0" fontAlgn="base" hangingPunct="0">
        <a:spcBef>
          <a:spcPct val="20000"/>
        </a:spcBef>
        <a:spcAft>
          <a:spcPct val="0"/>
        </a:spcAft>
        <a:buClr>
          <a:schemeClr val="accent1"/>
        </a:buClr>
        <a:buSzPct val="85000"/>
        <a:buFont typeface="Wingdings 2" pitchFamily="18" charset="2"/>
        <a:buChar char=""/>
        <a:defRPr sz="2700" kern="1200">
          <a:solidFill>
            <a:schemeClr val="tx1"/>
          </a:solidFill>
          <a:latin typeface="+mn-lt"/>
          <a:ea typeface="+mn-ea"/>
          <a:cs typeface="+mn-cs"/>
        </a:defRPr>
      </a:lvl1pPr>
      <a:lvl2pPr marL="547688" indent="-273050" algn="l" rtl="0" eaLnBrk="0" fontAlgn="base" hangingPunct="0">
        <a:spcBef>
          <a:spcPct val="20000"/>
        </a:spcBef>
        <a:spcAft>
          <a:spcPct val="0"/>
        </a:spcAft>
        <a:buClr>
          <a:schemeClr val="accent2"/>
        </a:buClr>
        <a:buSzPct val="70000"/>
        <a:buFont typeface="Wingdings" pitchFamily="2" charset="2"/>
        <a:buChar char=""/>
        <a:defRPr sz="2200" kern="1200">
          <a:solidFill>
            <a:schemeClr val="tx2"/>
          </a:solidFill>
          <a:latin typeface="+mn-lt"/>
          <a:ea typeface="+mn-ea"/>
          <a:cs typeface="+mn-cs"/>
        </a:defRPr>
      </a:lvl2pPr>
      <a:lvl3pPr marL="822325" indent="-228600" algn="l" rtl="0" eaLnBrk="0" fontAlgn="base" hangingPunct="0">
        <a:spcBef>
          <a:spcPct val="20000"/>
        </a:spcBef>
        <a:spcAft>
          <a:spcPct val="0"/>
        </a:spcAft>
        <a:buClr>
          <a:srgbClr val="969696"/>
        </a:buClr>
        <a:buSzPct val="7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ct val="20000"/>
        </a:spcBef>
        <a:spcAft>
          <a:spcPct val="0"/>
        </a:spcAft>
        <a:buClr>
          <a:srgbClr val="808080"/>
        </a:buClr>
        <a:buSzPct val="70000"/>
        <a:buFont typeface="Wingdings" pitchFamily="2" charset="2"/>
        <a:buChar char=""/>
        <a:defRPr sz="2000" kern="1200">
          <a:solidFill>
            <a:schemeClr val="tx2"/>
          </a:solidFill>
          <a:latin typeface="+mn-lt"/>
          <a:ea typeface="+mn-ea"/>
          <a:cs typeface="+mn-cs"/>
        </a:defRPr>
      </a:lvl4pPr>
      <a:lvl5pPr marL="1371600" indent="-228600" algn="l" rtl="0" eaLnBrk="0" fontAlgn="base" hangingPunct="0">
        <a:spcBef>
          <a:spcPct val="20000"/>
        </a:spcBef>
        <a:spcAft>
          <a:spcPct val="0"/>
        </a:spcAft>
        <a:buClr>
          <a:srgbClr val="5F5F5F"/>
        </a:buClr>
        <a:buChar char="•"/>
        <a:defRPr sz="20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PLANO 3"/>
          <p:cNvPicPr>
            <a:picLocks noChangeAspect="1" noChangeArrowheads="1"/>
          </p:cNvPicPr>
          <p:nvPr/>
        </p:nvPicPr>
        <p:blipFill>
          <a:blip r:embed="rId3"/>
          <a:srcRect l="1352" t="1802" r="1352" b="14772"/>
          <a:stretch>
            <a:fillRect/>
          </a:stretch>
        </p:blipFill>
        <p:spPr bwMode="auto">
          <a:xfrm>
            <a:off x="214313" y="571500"/>
            <a:ext cx="5330825" cy="5786438"/>
          </a:xfrm>
          <a:prstGeom prst="rect">
            <a:avLst/>
          </a:prstGeom>
          <a:noFill/>
          <a:ln w="9525">
            <a:noFill/>
            <a:miter lim="800000"/>
            <a:headEnd/>
            <a:tailEnd/>
          </a:ln>
        </p:spPr>
      </p:pic>
      <p:sp>
        <p:nvSpPr>
          <p:cNvPr id="2051" name="Rectangle 36"/>
          <p:cNvSpPr>
            <a:spLocks noChangeArrowheads="1"/>
          </p:cNvSpPr>
          <p:nvPr/>
        </p:nvSpPr>
        <p:spPr bwMode="auto">
          <a:xfrm>
            <a:off x="2143125" y="2071688"/>
            <a:ext cx="7000875" cy="1857375"/>
          </a:xfrm>
          <a:prstGeom prst="rect">
            <a:avLst/>
          </a:prstGeom>
          <a:noFill/>
          <a:ln w="9525">
            <a:noFill/>
            <a:miter lim="800000"/>
            <a:headEnd/>
            <a:tailEnd/>
          </a:ln>
        </p:spPr>
        <p:txBody>
          <a:bodyPr anchor="ctr"/>
          <a:lstStyle/>
          <a:p>
            <a:pPr algn="ctr">
              <a:defRPr/>
            </a:pPr>
            <a:r>
              <a:rPr lang="es-ES" sz="2200" b="1" dirty="0" smtClean="0">
                <a:solidFill>
                  <a:schemeClr val="accent6"/>
                </a:solidFill>
                <a:latin typeface="Arial" pitchFamily="34" charset="0"/>
                <a:ea typeface="Times New Roman" pitchFamily="18" charset="0"/>
                <a:cs typeface="Arial" pitchFamily="34" charset="0"/>
              </a:rPr>
              <a:t>PROGRAMA DE INFRAESTRUCTURA REGIONAL </a:t>
            </a:r>
            <a:endParaRPr lang="es-ES" sz="2200" dirty="0">
              <a:solidFill>
                <a:schemeClr val="accent6"/>
              </a:solidFill>
              <a:latin typeface="Arial" pitchFamily="34" charset="0"/>
              <a:cs typeface="Arial" pitchFamily="34" charset="0"/>
            </a:endParaRPr>
          </a:p>
          <a:p>
            <a:pPr algn="ctr">
              <a:defRPr/>
            </a:pPr>
            <a:endParaRPr lang="pt-BR" sz="800" b="1" dirty="0"/>
          </a:p>
          <a:p>
            <a:pPr algn="ctr">
              <a:defRPr/>
            </a:pPr>
            <a:r>
              <a:rPr lang="pt-BR" sz="2200" b="1" dirty="0" smtClean="0">
                <a:solidFill>
                  <a:schemeClr val="accent4"/>
                </a:solidFill>
              </a:rPr>
              <a:t>PERIFERIA Y MERCADO </a:t>
            </a:r>
            <a:r>
              <a:rPr lang="pt-BR" sz="2200" b="1" dirty="0">
                <a:solidFill>
                  <a:schemeClr val="accent4"/>
                </a:solidFill>
              </a:rPr>
              <a:t>DE </a:t>
            </a:r>
            <a:r>
              <a:rPr lang="pt-BR" sz="2200" b="1" dirty="0" smtClean="0">
                <a:solidFill>
                  <a:schemeClr val="accent4"/>
                </a:solidFill>
              </a:rPr>
              <a:t>SUELO:</a:t>
            </a:r>
            <a:endParaRPr lang="pt-BR" sz="2200" b="1" dirty="0">
              <a:solidFill>
                <a:schemeClr val="accent4"/>
              </a:solidFill>
            </a:endParaRPr>
          </a:p>
          <a:p>
            <a:pPr algn="ctr">
              <a:defRPr/>
            </a:pPr>
            <a:r>
              <a:rPr lang="pt-BR" sz="2200" b="1" dirty="0">
                <a:solidFill>
                  <a:schemeClr val="accent4"/>
                </a:solidFill>
              </a:rPr>
              <a:t>EL CASO </a:t>
            </a:r>
            <a:r>
              <a:rPr lang="pt-BR" sz="2200" b="1" dirty="0" smtClean="0">
                <a:solidFill>
                  <a:schemeClr val="accent4"/>
                </a:solidFill>
              </a:rPr>
              <a:t>ROSARIO</a:t>
            </a:r>
            <a:endParaRPr lang="pt-BR" sz="2200" b="1" dirty="0">
              <a:solidFill>
                <a:schemeClr val="accent4"/>
              </a:solidFill>
              <a:latin typeface="Verdana" pitchFamily="34" charset="0"/>
            </a:endParaRPr>
          </a:p>
        </p:txBody>
      </p:sp>
      <p:sp>
        <p:nvSpPr>
          <p:cNvPr id="5"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6"/>
          <p:cNvSpPr>
            <a:spLocks noChangeArrowheads="1"/>
          </p:cNvSpPr>
          <p:nvPr/>
        </p:nvSpPr>
        <p:spPr bwMode="auto">
          <a:xfrm>
            <a:off x="0" y="1428736"/>
            <a:ext cx="8964613" cy="776302"/>
          </a:xfrm>
          <a:prstGeom prst="rect">
            <a:avLst/>
          </a:prstGeom>
          <a:noFill/>
          <a:ln w="9525">
            <a:noFill/>
            <a:miter lim="800000"/>
            <a:headEnd/>
            <a:tailEnd/>
          </a:ln>
        </p:spPr>
        <p:txBody>
          <a:bodyPr anchor="ctr"/>
          <a:lstStyle/>
          <a:p>
            <a:pPr algn="ctr">
              <a:defRPr/>
            </a:pPr>
            <a:r>
              <a:rPr lang="pt-BR" sz="2000" b="1" dirty="0" err="1">
                <a:solidFill>
                  <a:schemeClr val="accent6"/>
                </a:solidFill>
              </a:rPr>
              <a:t>Desarrollo</a:t>
            </a:r>
            <a:r>
              <a:rPr lang="pt-BR" sz="2000" b="1" dirty="0">
                <a:solidFill>
                  <a:schemeClr val="accent6"/>
                </a:solidFill>
              </a:rPr>
              <a:t> </a:t>
            </a:r>
            <a:r>
              <a:rPr lang="pt-BR" sz="2000" b="1" dirty="0" err="1">
                <a:solidFill>
                  <a:schemeClr val="accent6"/>
                </a:solidFill>
              </a:rPr>
              <a:t>del</a:t>
            </a:r>
            <a:r>
              <a:rPr lang="pt-BR" sz="2000" b="1" dirty="0">
                <a:solidFill>
                  <a:schemeClr val="accent6"/>
                </a:solidFill>
              </a:rPr>
              <a:t> </a:t>
            </a:r>
            <a:r>
              <a:rPr lang="pt-BR" sz="2000" b="1" dirty="0" err="1">
                <a:solidFill>
                  <a:schemeClr val="accent6"/>
                </a:solidFill>
              </a:rPr>
              <a:t>proyecto</a:t>
            </a:r>
            <a:endParaRPr lang="pt-BR" sz="2000" b="1" dirty="0">
              <a:solidFill>
                <a:schemeClr val="accent6"/>
              </a:solidFill>
            </a:endParaRPr>
          </a:p>
          <a:p>
            <a:pPr algn="ctr">
              <a:defRPr/>
            </a:pPr>
            <a:endParaRPr lang="pt-BR" sz="2000" b="1" dirty="0">
              <a:latin typeface="Verdana" pitchFamily="34" charset="0"/>
            </a:endParaRPr>
          </a:p>
        </p:txBody>
      </p:sp>
      <p:sp>
        <p:nvSpPr>
          <p:cNvPr id="14339" name="5 Rectángulo"/>
          <p:cNvSpPr>
            <a:spLocks noChangeArrowheads="1"/>
          </p:cNvSpPr>
          <p:nvPr/>
        </p:nvSpPr>
        <p:spPr bwMode="auto">
          <a:xfrm>
            <a:off x="323850" y="2143117"/>
            <a:ext cx="8351838" cy="4185761"/>
          </a:xfrm>
          <a:prstGeom prst="rect">
            <a:avLst/>
          </a:prstGeom>
          <a:noFill/>
          <a:ln w="9525">
            <a:noFill/>
            <a:miter lim="800000"/>
            <a:headEnd/>
            <a:tailEnd/>
          </a:ln>
        </p:spPr>
        <p:txBody>
          <a:bodyPr wrap="square">
            <a:spAutoFit/>
          </a:bodyPr>
          <a:lstStyle/>
          <a:p>
            <a:pPr algn="just"/>
            <a:r>
              <a:rPr lang="es-AR" sz="1400" dirty="0">
                <a:cs typeface="Times New Roman" pitchFamily="18" charset="0"/>
              </a:rPr>
              <a:t>El trabajo es producto de la </a:t>
            </a:r>
            <a:r>
              <a:rPr lang="es-AR" sz="1400" b="1" dirty="0">
                <a:cs typeface="Times New Roman" pitchFamily="18" charset="0"/>
              </a:rPr>
              <a:t>tesis doctoral </a:t>
            </a:r>
            <a:r>
              <a:rPr lang="es-AR" sz="1400" dirty="0">
                <a:cs typeface="Times New Roman" pitchFamily="18" charset="0"/>
              </a:rPr>
              <a:t>en Geografía Urbana </a:t>
            </a:r>
            <a:r>
              <a:rPr lang="es-AR" sz="1400" dirty="0" smtClean="0">
                <a:cs typeface="Times New Roman" pitchFamily="18" charset="0"/>
              </a:rPr>
              <a:t>(UBA</a:t>
            </a:r>
            <a:r>
              <a:rPr lang="es-AR" sz="1400" dirty="0">
                <a:cs typeface="Times New Roman" pitchFamily="18" charset="0"/>
              </a:rPr>
              <a:t>): MERCADO FORMAL DE SUELO Y SU REGULACIÓN: EL CASO DE LA PERIFERIA ROSARINA (2001 – 2010). El </a:t>
            </a:r>
            <a:r>
              <a:rPr lang="es-AR" sz="1400" b="1" dirty="0">
                <a:cs typeface="Times New Roman" pitchFamily="18" charset="0"/>
              </a:rPr>
              <a:t>objetivo </a:t>
            </a:r>
            <a:r>
              <a:rPr lang="es-AR" sz="1400" dirty="0">
                <a:cs typeface="Times New Roman" pitchFamily="18" charset="0"/>
              </a:rPr>
              <a:t>es:</a:t>
            </a:r>
            <a:endParaRPr lang="es-ES" sz="1400" dirty="0">
              <a:cs typeface="Times New Roman" pitchFamily="18" charset="0"/>
            </a:endParaRPr>
          </a:p>
          <a:p>
            <a:pPr algn="just"/>
            <a:endParaRPr lang="es-ES" sz="1400" dirty="0">
              <a:cs typeface="Times New Roman" pitchFamily="18" charset="0"/>
            </a:endParaRPr>
          </a:p>
          <a:p>
            <a:pPr algn="just"/>
            <a:r>
              <a:rPr lang="es-ES" sz="1400" i="1" dirty="0">
                <a:cs typeface="Times New Roman" pitchFamily="18" charset="0"/>
              </a:rPr>
              <a:t>Analizar y evaluar el funcionamiento del mercado formal y la regulación de tierras, en la zona periférica de la ciudad de Rosario durante el primer decenio del siglo XXI con el fin de contribuir en el perfeccionamiento de la gestión pública local.</a:t>
            </a:r>
          </a:p>
          <a:p>
            <a:pPr algn="just"/>
            <a:endParaRPr lang="es-AR" sz="1400" i="1" dirty="0">
              <a:cs typeface="Times New Roman" pitchFamily="18" charset="0"/>
            </a:endParaRPr>
          </a:p>
          <a:p>
            <a:pPr algn="just"/>
            <a:r>
              <a:rPr lang="es-AR" sz="1400" dirty="0">
                <a:cs typeface="Times New Roman" pitchFamily="18" charset="0"/>
              </a:rPr>
              <a:t>Los </a:t>
            </a:r>
            <a:r>
              <a:rPr lang="es-AR" sz="1400" b="1" dirty="0">
                <a:cs typeface="Times New Roman" pitchFamily="18" charset="0"/>
              </a:rPr>
              <a:t>principales interrogantes </a:t>
            </a:r>
            <a:r>
              <a:rPr lang="es-AR" sz="1400" dirty="0">
                <a:cs typeface="Times New Roman" pitchFamily="18" charset="0"/>
              </a:rPr>
              <a:t>que la sostienen son:</a:t>
            </a:r>
          </a:p>
          <a:p>
            <a:pPr algn="just"/>
            <a:endParaRPr lang="es-AR" sz="1400" dirty="0">
              <a:cs typeface="Times New Roman" pitchFamily="18" charset="0"/>
            </a:endParaRPr>
          </a:p>
          <a:p>
            <a:r>
              <a:rPr lang="es-ES_tradnl" sz="1400" i="1" dirty="0"/>
              <a:t>-¿Cómo ha evolucionado el mercado formal del suelo en la Periferia Rosarina durante el 2001al 2010?</a:t>
            </a:r>
            <a:endParaRPr lang="es-ES" sz="1400" i="1" dirty="0"/>
          </a:p>
          <a:p>
            <a:r>
              <a:rPr lang="es-ES_tradnl" sz="1400" i="1" dirty="0"/>
              <a:t>-¿Si el proceso de valorización de la Periferia ha restringido el acceso de sectores de la población?</a:t>
            </a:r>
            <a:endParaRPr lang="es-ES" sz="1400" i="1" dirty="0"/>
          </a:p>
          <a:p>
            <a:r>
              <a:rPr lang="es-ES_tradnl" sz="1400" i="1" dirty="0"/>
              <a:t>-¿Que proponen las normativas urbanísticas (</a:t>
            </a:r>
            <a:r>
              <a:rPr lang="es-ES_tradnl" sz="1400" i="1" dirty="0" err="1"/>
              <a:t>grales</a:t>
            </a:r>
            <a:r>
              <a:rPr lang="es-ES_tradnl" sz="1400" i="1" dirty="0"/>
              <a:t>. y particulares) para el ordenamiento del borde? </a:t>
            </a:r>
            <a:endParaRPr lang="es-ES" sz="1400" i="1" dirty="0"/>
          </a:p>
          <a:p>
            <a:r>
              <a:rPr lang="es-ES_tradnl" sz="1400" i="1" dirty="0"/>
              <a:t>-¿Cuáles son los mecanismos actuales de gestión, recaudación y captación de plusvalías?</a:t>
            </a:r>
            <a:endParaRPr lang="es-ES" sz="1400" i="1" dirty="0"/>
          </a:p>
          <a:p>
            <a:r>
              <a:rPr lang="es-AR" sz="1400" i="1" dirty="0"/>
              <a:t>-¿Qué</a:t>
            </a:r>
            <a:r>
              <a:rPr lang="es-ES_tradnl" sz="1400" i="1" dirty="0"/>
              <a:t> tendencias </a:t>
            </a:r>
            <a:r>
              <a:rPr lang="es-ES_tradnl" sz="1400" i="1" dirty="0" err="1"/>
              <a:t>locacionales</a:t>
            </a:r>
            <a:r>
              <a:rPr lang="es-ES_tradnl" sz="1400" i="1" dirty="0"/>
              <a:t> en la distribución de las actividades se verifican en el área de estudio?</a:t>
            </a:r>
          </a:p>
          <a:p>
            <a:endParaRPr lang="es-ES_tradnl" sz="1400" i="1" dirty="0"/>
          </a:p>
          <a:p>
            <a:pPr algn="just"/>
            <a:r>
              <a:rPr lang="es-AR" sz="1400" dirty="0">
                <a:cs typeface="Times New Roman" pitchFamily="18" charset="0"/>
              </a:rPr>
              <a:t>El abordaje es </a:t>
            </a:r>
            <a:r>
              <a:rPr lang="es-AR" sz="1400" b="1" dirty="0">
                <a:cs typeface="Times New Roman" pitchFamily="18" charset="0"/>
              </a:rPr>
              <a:t>empírico </a:t>
            </a:r>
            <a:r>
              <a:rPr lang="es-AR" sz="1400" dirty="0">
                <a:cs typeface="Times New Roman" pitchFamily="18" charset="0"/>
              </a:rPr>
              <a:t>(relevamiento de permisos, precios, etc.)  y </a:t>
            </a:r>
            <a:r>
              <a:rPr lang="es-AR" sz="1400" b="1" dirty="0">
                <a:cs typeface="Times New Roman" pitchFamily="18" charset="0"/>
              </a:rPr>
              <a:t>analítico</a:t>
            </a:r>
            <a:r>
              <a:rPr lang="es-AR" sz="1400" dirty="0">
                <a:cs typeface="Times New Roman" pitchFamily="18" charset="0"/>
              </a:rPr>
              <a:t> (normas, investigaciones del Lincoln, FCEE, Cámaras Inmobiliarias, artículos locales, etc.). También se realizaron entrevistas </a:t>
            </a:r>
            <a:r>
              <a:rPr lang="es-AR" sz="1400" dirty="0" err="1">
                <a:cs typeface="Times New Roman" pitchFamily="18" charset="0"/>
              </a:rPr>
              <a:t>semi</a:t>
            </a:r>
            <a:r>
              <a:rPr lang="es-AR" sz="1400" dirty="0">
                <a:cs typeface="Times New Roman" pitchFamily="18" charset="0"/>
              </a:rPr>
              <a:t>-estructuradas a agentes claves (funcionarios municipales, investigadores, desarrolladores, etc</a:t>
            </a:r>
            <a:r>
              <a:rPr lang="es-AR" sz="1400" dirty="0" smtClean="0">
                <a:cs typeface="Times New Roman" pitchFamily="18" charset="0"/>
              </a:rPr>
              <a:t>.).</a:t>
            </a:r>
            <a:endParaRPr lang="es-ES" sz="1400" i="1" dirty="0"/>
          </a:p>
          <a:p>
            <a:pPr algn="just"/>
            <a:endParaRPr lang="es-ES" sz="1400" dirty="0"/>
          </a:p>
        </p:txBody>
      </p:sp>
      <p:sp>
        <p:nvSpPr>
          <p:cNvPr id="6"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6"/>
          <p:cNvSpPr>
            <a:spLocks noChangeArrowheads="1"/>
          </p:cNvSpPr>
          <p:nvPr/>
        </p:nvSpPr>
        <p:spPr bwMode="auto">
          <a:xfrm>
            <a:off x="0" y="1557338"/>
            <a:ext cx="8964613" cy="647700"/>
          </a:xfrm>
          <a:prstGeom prst="rect">
            <a:avLst/>
          </a:prstGeom>
          <a:noFill/>
          <a:ln w="9525">
            <a:noFill/>
            <a:miter lim="800000"/>
            <a:headEnd/>
            <a:tailEnd/>
          </a:ln>
        </p:spPr>
        <p:txBody>
          <a:bodyPr anchor="ctr"/>
          <a:lstStyle/>
          <a:p>
            <a:pPr algn="ctr">
              <a:defRPr/>
            </a:pPr>
            <a:r>
              <a:rPr lang="pt-BR" sz="2000" b="1" dirty="0" smtClean="0">
                <a:solidFill>
                  <a:schemeClr val="accent6"/>
                </a:solidFill>
              </a:rPr>
              <a:t>Nociones de mercado de </a:t>
            </a:r>
            <a:r>
              <a:rPr lang="pt-BR" sz="2000" b="1" dirty="0" err="1" smtClean="0">
                <a:solidFill>
                  <a:schemeClr val="accent6"/>
                </a:solidFill>
              </a:rPr>
              <a:t>suelo</a:t>
            </a:r>
            <a:endParaRPr lang="pt-BR" sz="2000" b="1" dirty="0">
              <a:solidFill>
                <a:schemeClr val="accent6"/>
              </a:solidFill>
            </a:endParaRPr>
          </a:p>
          <a:p>
            <a:pPr algn="ctr">
              <a:defRPr/>
            </a:pPr>
            <a:endParaRPr lang="pt-BR" sz="2000" b="1" dirty="0">
              <a:latin typeface="Verdana" pitchFamily="34" charset="0"/>
            </a:endParaRPr>
          </a:p>
        </p:txBody>
      </p:sp>
      <p:sp>
        <p:nvSpPr>
          <p:cNvPr id="6"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
        <p:nvSpPr>
          <p:cNvPr id="5" name="4 Rectángulo"/>
          <p:cNvSpPr/>
          <p:nvPr/>
        </p:nvSpPr>
        <p:spPr>
          <a:xfrm>
            <a:off x="323528" y="2214554"/>
            <a:ext cx="8640960" cy="2616101"/>
          </a:xfrm>
          <a:prstGeom prst="rect">
            <a:avLst/>
          </a:prstGeom>
        </p:spPr>
        <p:txBody>
          <a:bodyPr wrap="square">
            <a:spAutoFit/>
          </a:bodyPr>
          <a:lstStyle/>
          <a:p>
            <a:pPr algn="just">
              <a:buFont typeface="Wingdings" pitchFamily="2" charset="2"/>
              <a:buNone/>
            </a:pPr>
            <a:r>
              <a:rPr lang="es-ES" sz="1400" dirty="0" smtClean="0"/>
              <a:t>El </a:t>
            </a:r>
            <a:r>
              <a:rPr lang="es-ES" sz="1400" b="1" dirty="0" smtClean="0"/>
              <a:t>mercado de tierras </a:t>
            </a:r>
            <a:r>
              <a:rPr lang="es-ES" sz="1400" dirty="0" smtClean="0"/>
              <a:t>es un elemento fundamental en la configuración de las ciudades, siendo la tierra el  </a:t>
            </a:r>
            <a:r>
              <a:rPr lang="es-ES" sz="1400" b="1" dirty="0" smtClean="0"/>
              <a:t>soporte</a:t>
            </a:r>
            <a:r>
              <a:rPr lang="es-ES" sz="1400" dirty="0" smtClean="0"/>
              <a:t> y </a:t>
            </a:r>
            <a:r>
              <a:rPr lang="es-ES" sz="1400" b="1" dirty="0" smtClean="0"/>
              <a:t>materia prima </a:t>
            </a:r>
            <a:r>
              <a:rPr lang="es-ES" sz="1400" dirty="0" smtClean="0"/>
              <a:t>del desarrollo urbano</a:t>
            </a:r>
            <a:r>
              <a:rPr lang="es-ES" sz="1400" i="1" dirty="0" smtClean="0"/>
              <a:t>. </a:t>
            </a:r>
            <a:r>
              <a:rPr lang="es-ES" sz="1400" dirty="0" smtClean="0"/>
              <a:t>Este es un fenómeno complejo donde intervienen diversos factores (económicos, políticos y sociales). A ello se suma el accionar de actores con distintos racionalidades e intereses.</a:t>
            </a:r>
          </a:p>
          <a:p>
            <a:pPr algn="just">
              <a:buFont typeface="Wingdings" pitchFamily="2" charset="2"/>
              <a:buNone/>
            </a:pPr>
            <a:endParaRPr lang="es-AR" sz="1400" dirty="0" smtClean="0"/>
          </a:p>
          <a:p>
            <a:pPr algn="just">
              <a:buFont typeface="Wingdings" pitchFamily="2" charset="2"/>
              <a:buNone/>
            </a:pPr>
            <a:r>
              <a:rPr lang="es-ES" sz="1400" dirty="0" smtClean="0"/>
              <a:t>Se entiende por </a:t>
            </a:r>
            <a:r>
              <a:rPr lang="es-ES" sz="1400" b="1" dirty="0" smtClean="0"/>
              <a:t>mercado: </a:t>
            </a:r>
            <a:r>
              <a:rPr lang="es-ES" sz="1400" i="1" dirty="0" smtClean="0"/>
              <a:t>“… cualquier arreglo mediante el cual vendedores y compradores se unen para determinar un precio en el cual los bienes pueden ser intercambiados; en el caso del </a:t>
            </a:r>
            <a:r>
              <a:rPr lang="es-ES" sz="1400" b="1" i="1" dirty="0" smtClean="0"/>
              <a:t>suelo</a:t>
            </a:r>
            <a:r>
              <a:rPr lang="es-ES" sz="1400" i="1" dirty="0" smtClean="0"/>
              <a:t>, representa un término abstracto que engloba el conjunto de transacciones que se realizan con el bien ”</a:t>
            </a:r>
            <a:r>
              <a:rPr lang="es-ES" sz="1400" dirty="0" smtClean="0"/>
              <a:t> (Harvey, 1987).</a:t>
            </a:r>
          </a:p>
          <a:p>
            <a:pPr algn="just">
              <a:buFont typeface="Wingdings" pitchFamily="2" charset="2"/>
              <a:buNone/>
            </a:pPr>
            <a:endParaRPr lang="es-ES" dirty="0" smtClean="0"/>
          </a:p>
          <a:p>
            <a:pPr algn="just">
              <a:buFont typeface="Wingdings" pitchFamily="2" charset="2"/>
              <a:buNone/>
            </a:pPr>
            <a:r>
              <a:rPr lang="es-ES" sz="1400" dirty="0" smtClean="0"/>
              <a:t>No se trata de un único mercado, sino que se encuentra fraccionado en diferentes </a:t>
            </a:r>
            <a:r>
              <a:rPr lang="es-ES" sz="1400" b="1" dirty="0" smtClean="0"/>
              <a:t>sub-mercados</a:t>
            </a:r>
            <a:r>
              <a:rPr lang="es-ES" sz="1400" dirty="0" smtClean="0"/>
              <a:t> que identifican las distintas condiciones y usos urbanos (residencial, comercial, industrial, etc.).</a:t>
            </a:r>
            <a:endParaRPr lang="es-ES" sz="14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6"/>
          <p:cNvSpPr>
            <a:spLocks noChangeArrowheads="1"/>
          </p:cNvSpPr>
          <p:nvPr/>
        </p:nvSpPr>
        <p:spPr bwMode="auto">
          <a:xfrm>
            <a:off x="0" y="1557338"/>
            <a:ext cx="8964613" cy="647700"/>
          </a:xfrm>
          <a:prstGeom prst="rect">
            <a:avLst/>
          </a:prstGeom>
          <a:noFill/>
          <a:ln w="9525">
            <a:noFill/>
            <a:miter lim="800000"/>
            <a:headEnd/>
            <a:tailEnd/>
          </a:ln>
        </p:spPr>
        <p:txBody>
          <a:bodyPr anchor="ctr"/>
          <a:lstStyle/>
          <a:p>
            <a:pPr algn="ctr">
              <a:defRPr/>
            </a:pPr>
            <a:r>
              <a:rPr lang="es-AR" sz="2000" b="1" dirty="0" smtClean="0">
                <a:solidFill>
                  <a:schemeClr val="accent6"/>
                </a:solidFill>
              </a:rPr>
              <a:t>Contexto de la dinámica inmobiliaria en Rosario</a:t>
            </a:r>
            <a:endParaRPr lang="es-ES" sz="2000" dirty="0" smtClean="0">
              <a:solidFill>
                <a:schemeClr val="accent6"/>
              </a:solidFill>
            </a:endParaRPr>
          </a:p>
          <a:p>
            <a:pPr algn="ctr">
              <a:defRPr/>
            </a:pPr>
            <a:endParaRPr lang="pt-BR" sz="2000" b="1" dirty="0">
              <a:latin typeface="Verdana" pitchFamily="34" charset="0"/>
            </a:endParaRPr>
          </a:p>
        </p:txBody>
      </p:sp>
      <p:sp>
        <p:nvSpPr>
          <p:cNvPr id="6"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
        <p:nvSpPr>
          <p:cNvPr id="7" name="6 Rectángulo"/>
          <p:cNvSpPr/>
          <p:nvPr/>
        </p:nvSpPr>
        <p:spPr>
          <a:xfrm>
            <a:off x="428596" y="2214554"/>
            <a:ext cx="8429684" cy="3991214"/>
          </a:xfrm>
          <a:prstGeom prst="rect">
            <a:avLst/>
          </a:prstGeom>
        </p:spPr>
        <p:txBody>
          <a:bodyPr wrap="square">
            <a:spAutoFit/>
          </a:bodyPr>
          <a:lstStyle/>
          <a:p>
            <a:pPr algn="dist"/>
            <a:r>
              <a:rPr lang="es-AR" altLang="zh-CN" sz="1400" b="1" dirty="0" smtClean="0">
                <a:ea typeface="宋体" pitchFamily="2" charset="-122"/>
              </a:rPr>
              <a:t>El comportamiento de la economía rosarina es </a:t>
            </a:r>
            <a:r>
              <a:rPr lang="es-AR" altLang="zh-CN" sz="1400" b="1" dirty="0" err="1" smtClean="0">
                <a:ea typeface="宋体" pitchFamily="2" charset="-122"/>
              </a:rPr>
              <a:t>procíclica</a:t>
            </a:r>
            <a:r>
              <a:rPr lang="es-AR" altLang="zh-CN" sz="1400" b="1" dirty="0" smtClean="0">
                <a:ea typeface="宋体" pitchFamily="2" charset="-122"/>
              </a:rPr>
              <a:t>. Asimismo, en algunos sectores, los efectos se manifiestan más acentuadamente como en </a:t>
            </a:r>
            <a:r>
              <a:rPr lang="es-ES_tradnl" altLang="zh-CN" sz="1400" b="1" dirty="0" smtClean="0">
                <a:ea typeface="宋体" pitchFamily="2" charset="-122"/>
              </a:rPr>
              <a:t>el mercado inmobiliario.</a:t>
            </a:r>
            <a:r>
              <a:rPr lang="es-ES_tradnl" altLang="zh-CN" sz="1400" dirty="0" smtClean="0">
                <a:ea typeface="宋体" pitchFamily="2" charset="-122"/>
              </a:rPr>
              <a:t> </a:t>
            </a:r>
          </a:p>
          <a:p>
            <a:pPr algn="dist"/>
            <a:endParaRPr lang="es-ES_tradnl" altLang="zh-CN" sz="1400" dirty="0" smtClean="0">
              <a:ea typeface="宋体" pitchFamily="2" charset="-122"/>
            </a:endParaRPr>
          </a:p>
          <a:p>
            <a:pPr algn="dist">
              <a:buClr>
                <a:srgbClr val="FF3300"/>
              </a:buClr>
              <a:buFont typeface="Wingdings" pitchFamily="2" charset="2"/>
              <a:buChar char="§"/>
            </a:pPr>
            <a:r>
              <a:rPr lang="es-ES_tradnl" sz="1400" b="1" dirty="0" smtClean="0"/>
              <a:t> 2001 - 2002</a:t>
            </a:r>
            <a:r>
              <a:rPr lang="es-ES_tradnl" sz="1400" dirty="0" smtClean="0"/>
              <a:t>: una crisis económica motivó la caída del gobierno nacional  cuyas principales consecuencias fueron: el cierre de industrias y comercios, el quiebre de bancos, el aumento del desempleo, la emigración de población y el incremento de la pobreza.</a:t>
            </a:r>
          </a:p>
          <a:p>
            <a:pPr algn="dist">
              <a:buClr>
                <a:srgbClr val="FF3300"/>
              </a:buClr>
            </a:pPr>
            <a:endParaRPr lang="es-ES_tradnl" sz="1400" dirty="0" smtClean="0"/>
          </a:p>
          <a:p>
            <a:pPr algn="dist">
              <a:buClr>
                <a:srgbClr val="FF3300"/>
              </a:buClr>
              <a:buFont typeface="Wingdings" pitchFamily="2" charset="2"/>
              <a:buChar char="§"/>
            </a:pPr>
            <a:r>
              <a:rPr lang="es-ES_tradnl" sz="1400" dirty="0" smtClean="0"/>
              <a:t> </a:t>
            </a:r>
            <a:r>
              <a:rPr lang="es-ES_tradnl" sz="1400" b="1" dirty="0" smtClean="0"/>
              <a:t>2003 - 2007:</a:t>
            </a:r>
            <a:r>
              <a:rPr lang="es-AR" altLang="zh-CN" sz="1400" b="1" dirty="0" smtClean="0">
                <a:ea typeface="宋体" pitchFamily="2" charset="-122"/>
              </a:rPr>
              <a:t> </a:t>
            </a:r>
            <a:r>
              <a:rPr lang="es-AR" altLang="zh-CN" sz="1400" dirty="0" smtClean="0">
                <a:ea typeface="宋体" pitchFamily="2" charset="-122"/>
              </a:rPr>
              <a:t>el cambio de modelo y la depreciación del peso, con el consiguiente cambio en los precios relativos produjeron una recuperación de las exportaciones de granos. La falta de confianza en el sistema financiero y las bajas tasas de interés, determinaron la </a:t>
            </a:r>
            <a:r>
              <a:rPr lang="es-AR" altLang="zh-CN" sz="1400" b="1" dirty="0" smtClean="0">
                <a:ea typeface="宋体" pitchFamily="2" charset="-122"/>
              </a:rPr>
              <a:t>inversión de estos beneficios extraordinarios en la construcción</a:t>
            </a:r>
            <a:r>
              <a:rPr lang="es-AR" altLang="zh-CN" sz="1400" dirty="0" smtClean="0">
                <a:ea typeface="宋体" pitchFamily="2" charset="-122"/>
              </a:rPr>
              <a:t>. </a:t>
            </a:r>
          </a:p>
          <a:p>
            <a:pPr algn="dist">
              <a:buClr>
                <a:srgbClr val="FF3300"/>
              </a:buClr>
              <a:buFont typeface="Wingdings" pitchFamily="2" charset="2"/>
              <a:buChar char="§"/>
            </a:pPr>
            <a:endParaRPr lang="es-AR" altLang="zh-CN" sz="1400" dirty="0" smtClean="0">
              <a:ea typeface="宋体" pitchFamily="2" charset="-122"/>
            </a:endParaRPr>
          </a:p>
          <a:p>
            <a:pPr algn="just">
              <a:buClr>
                <a:srgbClr val="FF3300"/>
              </a:buClr>
              <a:buFont typeface="Wingdings" pitchFamily="2" charset="2"/>
              <a:buChar char="§"/>
            </a:pPr>
            <a:r>
              <a:rPr lang="es-AR" sz="1400" dirty="0" smtClean="0"/>
              <a:t> </a:t>
            </a:r>
            <a:r>
              <a:rPr lang="es-AR" sz="1400" b="1" dirty="0" smtClean="0"/>
              <a:t>Desde el 2008: </a:t>
            </a:r>
            <a:r>
              <a:rPr lang="es-AR" sz="1400" dirty="0" smtClean="0"/>
              <a:t>el proyecto de retenciones a exportaciones  de granos y la crisis mundial   (EEUU)  contribuyen  a  una reducción  en el  desarrollo inmobiliario. Sin embargo,  no  hubo grandes impactos</a:t>
            </a:r>
            <a:r>
              <a:rPr lang="es-ES_tradnl" sz="1400" dirty="0" smtClean="0"/>
              <a:t> sumado al lanzamiento créditos hipotecarios, se incremento una pequeña  demanda a fines del 2009 hasta 2010 cuando se inicia un proceso inflacionario.</a:t>
            </a:r>
          </a:p>
          <a:p>
            <a:pPr algn="just">
              <a:buClr>
                <a:srgbClr val="FF3300"/>
              </a:buClr>
              <a:buFont typeface="Wingdings" pitchFamily="2" charset="2"/>
              <a:buChar char="§"/>
            </a:pPr>
            <a:endParaRPr lang="es-ES_tradnl" dirty="0" smtClean="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6"/>
          <p:cNvSpPr>
            <a:spLocks noChangeArrowheads="1"/>
          </p:cNvSpPr>
          <p:nvPr/>
        </p:nvSpPr>
        <p:spPr bwMode="auto">
          <a:xfrm>
            <a:off x="0" y="1557338"/>
            <a:ext cx="8964613" cy="647700"/>
          </a:xfrm>
          <a:prstGeom prst="rect">
            <a:avLst/>
          </a:prstGeom>
          <a:noFill/>
          <a:ln w="9525">
            <a:noFill/>
            <a:miter lim="800000"/>
            <a:headEnd/>
            <a:tailEnd/>
          </a:ln>
        </p:spPr>
        <p:txBody>
          <a:bodyPr anchor="ctr"/>
          <a:lstStyle/>
          <a:p>
            <a:pPr algn="ctr">
              <a:defRPr/>
            </a:pPr>
            <a:r>
              <a:rPr lang="pt-BR" sz="2000" b="1" dirty="0" err="1" smtClean="0">
                <a:solidFill>
                  <a:schemeClr val="accent6"/>
                </a:solidFill>
              </a:rPr>
              <a:t>Efectos</a:t>
            </a:r>
            <a:r>
              <a:rPr lang="pt-BR" sz="2000" b="1" dirty="0" smtClean="0">
                <a:solidFill>
                  <a:schemeClr val="accent6"/>
                </a:solidFill>
              </a:rPr>
              <a:t> </a:t>
            </a:r>
            <a:r>
              <a:rPr lang="pt-BR" sz="2000" b="1" dirty="0">
                <a:solidFill>
                  <a:schemeClr val="accent6"/>
                </a:solidFill>
              </a:rPr>
              <a:t>sobre </a:t>
            </a:r>
            <a:r>
              <a:rPr lang="pt-BR" sz="2000" b="1" dirty="0" err="1">
                <a:solidFill>
                  <a:schemeClr val="accent6"/>
                </a:solidFill>
              </a:rPr>
              <a:t>la</a:t>
            </a:r>
            <a:r>
              <a:rPr lang="pt-BR" sz="2000" b="1" dirty="0">
                <a:solidFill>
                  <a:schemeClr val="accent6"/>
                </a:solidFill>
              </a:rPr>
              <a:t> Periferia </a:t>
            </a:r>
            <a:r>
              <a:rPr lang="pt-BR" sz="2000" b="1" dirty="0" err="1">
                <a:solidFill>
                  <a:schemeClr val="accent6"/>
                </a:solidFill>
              </a:rPr>
              <a:t>Rosarina</a:t>
            </a:r>
            <a:endParaRPr lang="pt-BR" sz="2000" b="1" dirty="0">
              <a:solidFill>
                <a:schemeClr val="accent6"/>
              </a:solidFill>
              <a:latin typeface="Verdana" pitchFamily="34" charset="0"/>
            </a:endParaRPr>
          </a:p>
        </p:txBody>
      </p:sp>
      <p:sp>
        <p:nvSpPr>
          <p:cNvPr id="15363" name="5 Rectángulo"/>
          <p:cNvSpPr>
            <a:spLocks noChangeArrowheads="1"/>
          </p:cNvSpPr>
          <p:nvPr/>
        </p:nvSpPr>
        <p:spPr bwMode="auto">
          <a:xfrm>
            <a:off x="323850" y="2398713"/>
            <a:ext cx="8351838" cy="2246769"/>
          </a:xfrm>
          <a:prstGeom prst="rect">
            <a:avLst/>
          </a:prstGeom>
          <a:noFill/>
          <a:ln w="9525">
            <a:noFill/>
            <a:miter lim="800000"/>
            <a:headEnd/>
            <a:tailEnd/>
          </a:ln>
        </p:spPr>
        <p:txBody>
          <a:bodyPr>
            <a:spAutoFit/>
          </a:bodyPr>
          <a:lstStyle/>
          <a:p>
            <a:pPr algn="just"/>
            <a:r>
              <a:rPr lang="es-AR" sz="1400" b="1" dirty="0"/>
              <a:t>Rosario</a:t>
            </a:r>
            <a:r>
              <a:rPr lang="es-ES_tradnl" sz="1400" dirty="0"/>
              <a:t> cabecera de la Región resulto </a:t>
            </a:r>
            <a:r>
              <a:rPr lang="es-AR" sz="1400" dirty="0"/>
              <a:t>un polo atractivo para derivar excedentes de capital agropecuario al </a:t>
            </a:r>
            <a:r>
              <a:rPr lang="es-AR" sz="1400" b="1" dirty="0"/>
              <a:t>mercado </a:t>
            </a:r>
            <a:r>
              <a:rPr lang="es-AR" sz="1400" b="1" dirty="0" smtClean="0"/>
              <a:t>inmobiliario </a:t>
            </a:r>
            <a:r>
              <a:rPr lang="es-AR" sz="1400" dirty="0" smtClean="0"/>
              <a:t>habiendo desde </a:t>
            </a:r>
            <a:r>
              <a:rPr lang="es-AR" sz="1400" dirty="0"/>
              <a:t>2003 </a:t>
            </a:r>
            <a:r>
              <a:rPr lang="es-AR" sz="1400" dirty="0" smtClean="0"/>
              <a:t>un </a:t>
            </a:r>
            <a:r>
              <a:rPr lang="es-AR" sz="1400" dirty="0"/>
              <a:t>fuerte impulso en la construcción, generando </a:t>
            </a:r>
            <a:r>
              <a:rPr lang="es-AR" sz="1400" b="1" dirty="0"/>
              <a:t>grandes transformaciones edilicias</a:t>
            </a:r>
            <a:r>
              <a:rPr lang="es-AR" sz="1400" dirty="0" smtClean="0"/>
              <a:t>.</a:t>
            </a:r>
          </a:p>
          <a:p>
            <a:pPr algn="just"/>
            <a:r>
              <a:rPr lang="es-AR" sz="1400" dirty="0"/>
              <a:t/>
            </a:r>
            <a:br>
              <a:rPr lang="es-AR" sz="1400" dirty="0"/>
            </a:br>
            <a:r>
              <a:rPr lang="es-AR" sz="1400" dirty="0"/>
              <a:t>La </a:t>
            </a:r>
            <a:r>
              <a:rPr lang="es-AR" sz="1400" b="1" dirty="0"/>
              <a:t>Periferia Rosarina</a:t>
            </a:r>
            <a:r>
              <a:rPr lang="es-AR" sz="1400" dirty="0"/>
              <a:t> fue escenario de una serie de transformaciones que modifican su carácter y su rol (centro - área metropolitana). Las reglamentaciones locales, la disponibilidad de lotes, los nuevos usos e equipamientos, las obras de infraestructura, entre otras, han incidido en su </a:t>
            </a:r>
            <a:r>
              <a:rPr lang="es-AR" sz="1400" b="1" dirty="0"/>
              <a:t>valorización</a:t>
            </a:r>
            <a:r>
              <a:rPr lang="es-AR" sz="1400" dirty="0"/>
              <a:t>.</a:t>
            </a:r>
            <a:r>
              <a:rPr lang="es-ES" sz="1400" dirty="0"/>
              <a:t/>
            </a:r>
            <a:br>
              <a:rPr lang="es-ES" sz="1400" dirty="0"/>
            </a:br>
            <a:r>
              <a:rPr lang="es-AR" sz="1400" dirty="0"/>
              <a:t> </a:t>
            </a:r>
            <a:br>
              <a:rPr lang="es-AR" sz="1400" dirty="0"/>
            </a:br>
            <a:r>
              <a:rPr lang="es-AR" sz="1400" dirty="0"/>
              <a:t>Esta ya no se entiende como la </a:t>
            </a:r>
            <a:r>
              <a:rPr lang="es-AR" sz="1400" b="1" dirty="0"/>
              <a:t>no ciudad</a:t>
            </a:r>
            <a:r>
              <a:rPr lang="es-AR" sz="1400" dirty="0"/>
              <a:t> sino como el lugar donde es posible configurar espacios para </a:t>
            </a:r>
            <a:r>
              <a:rPr lang="es-AR" sz="1400" b="1" dirty="0"/>
              <a:t>nuevas formas de consumo, recreación y sobre todo de residencia…</a:t>
            </a:r>
            <a:endParaRPr lang="es-ES" sz="1400" dirty="0"/>
          </a:p>
        </p:txBody>
      </p:sp>
      <p:sp>
        <p:nvSpPr>
          <p:cNvPr id="6"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6"/>
          <p:cNvSpPr>
            <a:spLocks noChangeArrowheads="1"/>
          </p:cNvSpPr>
          <p:nvPr/>
        </p:nvSpPr>
        <p:spPr bwMode="auto">
          <a:xfrm>
            <a:off x="611188" y="1000125"/>
            <a:ext cx="8353425" cy="928688"/>
          </a:xfrm>
          <a:prstGeom prst="rect">
            <a:avLst/>
          </a:prstGeom>
          <a:noFill/>
          <a:ln w="9525">
            <a:noFill/>
            <a:miter lim="800000"/>
            <a:headEnd/>
            <a:tailEnd/>
          </a:ln>
        </p:spPr>
        <p:txBody>
          <a:bodyPr anchor="ctr"/>
          <a:lstStyle/>
          <a:p>
            <a:pPr algn="ctr">
              <a:defRPr/>
            </a:pPr>
            <a:r>
              <a:rPr lang="pt-BR" sz="2000" b="1" dirty="0">
                <a:solidFill>
                  <a:schemeClr val="accent6"/>
                </a:solidFill>
              </a:rPr>
              <a:t>Características de </a:t>
            </a:r>
            <a:r>
              <a:rPr lang="pt-BR" sz="2000" b="1" dirty="0" err="1">
                <a:solidFill>
                  <a:schemeClr val="accent6"/>
                </a:solidFill>
              </a:rPr>
              <a:t>la</a:t>
            </a:r>
            <a:r>
              <a:rPr lang="pt-BR" sz="2000" b="1" dirty="0">
                <a:solidFill>
                  <a:schemeClr val="accent6"/>
                </a:solidFill>
              </a:rPr>
              <a:t> Periferia </a:t>
            </a:r>
            <a:r>
              <a:rPr lang="pt-BR" sz="2000" b="1" dirty="0" err="1">
                <a:solidFill>
                  <a:schemeClr val="accent6"/>
                </a:solidFill>
              </a:rPr>
              <a:t>Rosarina</a:t>
            </a:r>
            <a:endParaRPr lang="pt-BR" sz="2000" b="1" dirty="0">
              <a:solidFill>
                <a:schemeClr val="accent6"/>
              </a:solidFill>
              <a:latin typeface="Verdana" pitchFamily="34" charset="0"/>
            </a:endParaRPr>
          </a:p>
        </p:txBody>
      </p:sp>
      <p:pic>
        <p:nvPicPr>
          <p:cNvPr id="16387" name="Picture 2" descr="C:\Users\Cintia\Documents\Compu casa\unidad f\CONICET\DOCTORADO\Tesis\Planos y graficos\Otros\imagenInfomapa_urbanizacionysubdivisiondelatierra.jpeg"/>
          <p:cNvPicPr>
            <a:picLocks noChangeAspect="1" noChangeArrowheads="1"/>
          </p:cNvPicPr>
          <p:nvPr/>
        </p:nvPicPr>
        <p:blipFill>
          <a:blip r:embed="rId3"/>
          <a:srcRect l="22762" r="25488"/>
          <a:stretch>
            <a:fillRect/>
          </a:stretch>
        </p:blipFill>
        <p:spPr bwMode="auto">
          <a:xfrm>
            <a:off x="5076825" y="1928813"/>
            <a:ext cx="3671888" cy="4059237"/>
          </a:xfrm>
          <a:prstGeom prst="rect">
            <a:avLst/>
          </a:prstGeom>
          <a:noFill/>
          <a:ln w="9525">
            <a:noFill/>
            <a:miter lim="800000"/>
            <a:headEnd/>
            <a:tailEnd/>
          </a:ln>
        </p:spPr>
      </p:pic>
      <p:sp>
        <p:nvSpPr>
          <p:cNvPr id="16388" name="3 Rectángulo"/>
          <p:cNvSpPr>
            <a:spLocks noChangeArrowheads="1"/>
          </p:cNvSpPr>
          <p:nvPr/>
        </p:nvSpPr>
        <p:spPr bwMode="auto">
          <a:xfrm>
            <a:off x="539750" y="1857375"/>
            <a:ext cx="4537075" cy="2677656"/>
          </a:xfrm>
          <a:prstGeom prst="rect">
            <a:avLst/>
          </a:prstGeom>
          <a:noFill/>
          <a:ln w="9525">
            <a:noFill/>
            <a:miter lim="800000"/>
            <a:headEnd/>
            <a:tailEnd/>
          </a:ln>
        </p:spPr>
        <p:txBody>
          <a:bodyPr>
            <a:spAutoFit/>
          </a:bodyPr>
          <a:lstStyle/>
          <a:p>
            <a:pPr algn="just"/>
            <a:r>
              <a:rPr lang="es-AR" sz="1400" b="1" dirty="0"/>
              <a:t>Periferia Rosarina </a:t>
            </a:r>
            <a:r>
              <a:rPr lang="es-AR" sz="1400" dirty="0"/>
              <a:t>comprende las </a:t>
            </a:r>
            <a:r>
              <a:rPr lang="es-AR" sz="1400" b="1" dirty="0"/>
              <a:t>áreas de menor desarrollo urbano </a:t>
            </a:r>
            <a:r>
              <a:rPr lang="es-AR" sz="1400" dirty="0"/>
              <a:t>de la Ord. Urbanización y División de suelo N° 6.492/97</a:t>
            </a:r>
            <a:r>
              <a:rPr lang="es-AR" sz="1400" baseline="30000" dirty="0"/>
              <a:t> </a:t>
            </a:r>
            <a:r>
              <a:rPr lang="es-AR" sz="1400" dirty="0"/>
              <a:t>: </a:t>
            </a:r>
          </a:p>
          <a:p>
            <a:pPr algn="just"/>
            <a:endParaRPr lang="es-AR" sz="1400" dirty="0"/>
          </a:p>
          <a:p>
            <a:pPr algn="just">
              <a:buClr>
                <a:srgbClr val="FF3300"/>
              </a:buClr>
              <a:buFont typeface="Wingdings" pitchFamily="2" charset="2"/>
              <a:buChar char="§"/>
            </a:pPr>
            <a:r>
              <a:rPr lang="es-AR" sz="1400" dirty="0"/>
              <a:t> Zona II (borde y potencial expansión planta urbana)</a:t>
            </a:r>
          </a:p>
          <a:p>
            <a:pPr algn="just">
              <a:buClr>
                <a:srgbClr val="FF3300"/>
              </a:buClr>
              <a:buFont typeface="Wingdings" pitchFamily="2" charset="2"/>
              <a:buChar char="§"/>
            </a:pPr>
            <a:r>
              <a:rPr lang="es-AR" sz="1400" dirty="0"/>
              <a:t> Zona III (integración urbano – rural)</a:t>
            </a:r>
          </a:p>
          <a:p>
            <a:pPr algn="just">
              <a:buClr>
                <a:srgbClr val="FF3300"/>
              </a:buClr>
              <a:buFont typeface="Wingdings" pitchFamily="2" charset="2"/>
              <a:buChar char="§"/>
            </a:pPr>
            <a:r>
              <a:rPr lang="es-AR" sz="1400" dirty="0"/>
              <a:t> Zona IV (no urbanizable)</a:t>
            </a:r>
          </a:p>
          <a:p>
            <a:pPr algn="just">
              <a:buClr>
                <a:srgbClr val="FF3300"/>
              </a:buClr>
              <a:buFont typeface="Wingdings" pitchFamily="2" charset="2"/>
              <a:buChar char="§"/>
            </a:pPr>
            <a:endParaRPr lang="es-AR" sz="1400" dirty="0"/>
          </a:p>
          <a:p>
            <a:pPr algn="just">
              <a:buClr>
                <a:srgbClr val="FF3300"/>
              </a:buClr>
            </a:pPr>
            <a:r>
              <a:rPr lang="es-AR" sz="1400" dirty="0"/>
              <a:t>Superficie Periferia: 46 % del territorio Municipal.</a:t>
            </a:r>
          </a:p>
          <a:p>
            <a:pPr algn="just">
              <a:buClr>
                <a:srgbClr val="FF3300"/>
              </a:buClr>
            </a:pPr>
            <a:endParaRPr lang="es-AR" sz="1400" i="1" dirty="0"/>
          </a:p>
          <a:p>
            <a:pPr algn="just">
              <a:buClr>
                <a:srgbClr val="FF3300"/>
              </a:buClr>
            </a:pPr>
            <a:r>
              <a:rPr lang="es-AR" sz="1400" dirty="0"/>
              <a:t>Caracterizada por ser un </a:t>
            </a:r>
            <a:r>
              <a:rPr lang="es-AR" sz="1400" b="1" dirty="0"/>
              <a:t>mosaico de situaciones heterogéneas y </a:t>
            </a:r>
            <a:r>
              <a:rPr lang="es-AR" sz="1400" b="1" dirty="0" smtClean="0"/>
              <a:t>aisladas</a:t>
            </a:r>
            <a:r>
              <a:rPr lang="es-AR" sz="1400" dirty="0" smtClean="0"/>
              <a:t>.</a:t>
            </a:r>
            <a:endParaRPr lang="es-AR" sz="1400" dirty="0"/>
          </a:p>
        </p:txBody>
      </p:sp>
      <p:sp>
        <p:nvSpPr>
          <p:cNvPr id="16389" name="5 Rectángulo"/>
          <p:cNvSpPr>
            <a:spLocks noChangeArrowheads="1"/>
          </p:cNvSpPr>
          <p:nvPr/>
        </p:nvSpPr>
        <p:spPr bwMode="auto">
          <a:xfrm>
            <a:off x="5003800" y="6072188"/>
            <a:ext cx="3240088" cy="246062"/>
          </a:xfrm>
          <a:prstGeom prst="rect">
            <a:avLst/>
          </a:prstGeom>
          <a:noFill/>
          <a:ln w="9525">
            <a:noFill/>
            <a:miter lim="800000"/>
            <a:headEnd/>
            <a:tailEnd/>
          </a:ln>
        </p:spPr>
        <p:txBody>
          <a:bodyPr>
            <a:spAutoFit/>
          </a:bodyPr>
          <a:lstStyle/>
          <a:p>
            <a:r>
              <a:rPr lang="es-AR" sz="1000"/>
              <a:t>Fuente: Municipalidad de Rosario, 2013. </a:t>
            </a:r>
            <a:endParaRPr lang="es-ES" sz="1000"/>
          </a:p>
        </p:txBody>
      </p:sp>
      <p:sp>
        <p:nvSpPr>
          <p:cNvPr id="7"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6"/>
          <p:cNvSpPr>
            <a:spLocks noChangeArrowheads="1"/>
          </p:cNvSpPr>
          <p:nvPr/>
        </p:nvSpPr>
        <p:spPr bwMode="auto">
          <a:xfrm>
            <a:off x="611188" y="1000125"/>
            <a:ext cx="8353425" cy="928688"/>
          </a:xfrm>
          <a:prstGeom prst="rect">
            <a:avLst/>
          </a:prstGeom>
          <a:noFill/>
          <a:ln w="9525">
            <a:noFill/>
            <a:miter lim="800000"/>
            <a:headEnd/>
            <a:tailEnd/>
          </a:ln>
        </p:spPr>
        <p:txBody>
          <a:bodyPr anchor="ctr"/>
          <a:lstStyle/>
          <a:p>
            <a:pPr algn="ctr">
              <a:defRPr/>
            </a:pPr>
            <a:r>
              <a:rPr lang="pt-BR" sz="2000" b="1" dirty="0">
                <a:solidFill>
                  <a:schemeClr val="accent6"/>
                </a:solidFill>
              </a:rPr>
              <a:t>Características de </a:t>
            </a:r>
            <a:r>
              <a:rPr lang="pt-BR" sz="2000" b="1" dirty="0" err="1">
                <a:solidFill>
                  <a:schemeClr val="accent6"/>
                </a:solidFill>
              </a:rPr>
              <a:t>la</a:t>
            </a:r>
            <a:r>
              <a:rPr lang="pt-BR" sz="2000" b="1" dirty="0">
                <a:solidFill>
                  <a:schemeClr val="accent6"/>
                </a:solidFill>
              </a:rPr>
              <a:t> Periferia </a:t>
            </a:r>
            <a:r>
              <a:rPr lang="pt-BR" sz="2000" b="1" dirty="0" err="1">
                <a:solidFill>
                  <a:schemeClr val="accent6"/>
                </a:solidFill>
              </a:rPr>
              <a:t>Rosarina</a:t>
            </a:r>
            <a:endParaRPr lang="pt-BR" sz="2000" b="1" dirty="0">
              <a:solidFill>
                <a:schemeClr val="accent6"/>
              </a:solidFill>
              <a:latin typeface="Verdana" pitchFamily="34" charset="0"/>
            </a:endParaRPr>
          </a:p>
        </p:txBody>
      </p:sp>
      <p:sp>
        <p:nvSpPr>
          <p:cNvPr id="16388" name="3 Rectángulo"/>
          <p:cNvSpPr>
            <a:spLocks noChangeArrowheads="1"/>
          </p:cNvSpPr>
          <p:nvPr/>
        </p:nvSpPr>
        <p:spPr bwMode="auto">
          <a:xfrm>
            <a:off x="539750" y="1857375"/>
            <a:ext cx="4537075" cy="307777"/>
          </a:xfrm>
          <a:prstGeom prst="rect">
            <a:avLst/>
          </a:prstGeom>
          <a:noFill/>
          <a:ln w="9525">
            <a:noFill/>
            <a:miter lim="800000"/>
            <a:headEnd/>
            <a:tailEnd/>
          </a:ln>
        </p:spPr>
        <p:txBody>
          <a:bodyPr>
            <a:spAutoFit/>
          </a:bodyPr>
          <a:lstStyle/>
          <a:p>
            <a:pPr algn="just"/>
            <a:endParaRPr lang="es-AR" sz="1400" dirty="0"/>
          </a:p>
        </p:txBody>
      </p:sp>
      <p:sp>
        <p:nvSpPr>
          <p:cNvPr id="16389" name="5 Rectángulo"/>
          <p:cNvSpPr>
            <a:spLocks noChangeArrowheads="1"/>
          </p:cNvSpPr>
          <p:nvPr/>
        </p:nvSpPr>
        <p:spPr bwMode="auto">
          <a:xfrm>
            <a:off x="5003800" y="6072188"/>
            <a:ext cx="3240088" cy="246062"/>
          </a:xfrm>
          <a:prstGeom prst="rect">
            <a:avLst/>
          </a:prstGeom>
          <a:noFill/>
          <a:ln w="9525">
            <a:noFill/>
            <a:miter lim="800000"/>
            <a:headEnd/>
            <a:tailEnd/>
          </a:ln>
        </p:spPr>
        <p:txBody>
          <a:bodyPr>
            <a:spAutoFit/>
          </a:bodyPr>
          <a:lstStyle/>
          <a:p>
            <a:r>
              <a:rPr lang="es-AR" sz="1000" dirty="0"/>
              <a:t>Fuente: </a:t>
            </a:r>
            <a:r>
              <a:rPr lang="es-AR" sz="1000" dirty="0" smtClean="0"/>
              <a:t>elaboración propia, 2013</a:t>
            </a:r>
            <a:r>
              <a:rPr lang="es-AR" sz="1000" dirty="0"/>
              <a:t>. </a:t>
            </a:r>
            <a:endParaRPr lang="es-ES" sz="1000" dirty="0"/>
          </a:p>
        </p:txBody>
      </p:sp>
      <p:sp>
        <p:nvSpPr>
          <p:cNvPr id="7"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
        <p:nvSpPr>
          <p:cNvPr id="8" name="7 Rectángulo"/>
          <p:cNvSpPr/>
          <p:nvPr/>
        </p:nvSpPr>
        <p:spPr>
          <a:xfrm>
            <a:off x="571472" y="1928802"/>
            <a:ext cx="4214842" cy="3754874"/>
          </a:xfrm>
          <a:prstGeom prst="rect">
            <a:avLst/>
          </a:prstGeom>
        </p:spPr>
        <p:txBody>
          <a:bodyPr wrap="square">
            <a:spAutoFit/>
          </a:bodyPr>
          <a:lstStyle/>
          <a:p>
            <a:pPr lvl="0" algn="just"/>
            <a:r>
              <a:rPr lang="es-AR" sz="1400" dirty="0" smtClean="0">
                <a:ea typeface="Times New Roman" pitchFamily="18" charset="0"/>
                <a:cs typeface="Arial" pitchFamily="34" charset="0"/>
              </a:rPr>
              <a:t>Grandes áreas según su ocupación:</a:t>
            </a:r>
          </a:p>
          <a:p>
            <a:pPr lvl="0" algn="just"/>
            <a:endParaRPr lang="es-AR" sz="1400" dirty="0" smtClean="0">
              <a:ea typeface="Times New Roman" pitchFamily="18" charset="0"/>
              <a:cs typeface="Arial" pitchFamily="34" charset="0"/>
            </a:endParaRPr>
          </a:p>
          <a:p>
            <a:pPr lvl="0" algn="just">
              <a:buClr>
                <a:srgbClr val="FF3300"/>
              </a:buClr>
              <a:buFont typeface="Wingdings" pitchFamily="2" charset="2"/>
              <a:buChar char="§"/>
            </a:pPr>
            <a:r>
              <a:rPr lang="es-AR" sz="1400" b="1" dirty="0" smtClean="0">
                <a:ea typeface="Times New Roman" pitchFamily="18" charset="0"/>
                <a:cs typeface="Arial" pitchFamily="34" charset="0"/>
              </a:rPr>
              <a:t> Norte</a:t>
            </a:r>
            <a:r>
              <a:rPr lang="es-AR" sz="1400" dirty="0" smtClean="0">
                <a:ea typeface="Times New Roman" pitchFamily="18" charset="0"/>
                <a:cs typeface="Arial" pitchFamily="34" charset="0"/>
              </a:rPr>
              <a:t>: viviendas orientadas a sectores de ingresos medios y bajos y de carácter público construidas por el Plan Federal.</a:t>
            </a:r>
          </a:p>
          <a:p>
            <a:pPr lvl="0" algn="just">
              <a:buClr>
                <a:srgbClr val="FF3300"/>
              </a:buClr>
              <a:buFont typeface="Wingdings" pitchFamily="2" charset="2"/>
              <a:buChar char="§"/>
            </a:pPr>
            <a:endParaRPr lang="es-AR" sz="1400" dirty="0" smtClean="0">
              <a:ea typeface="Times New Roman" pitchFamily="18" charset="0"/>
              <a:cs typeface="Arial" pitchFamily="34" charset="0"/>
            </a:endParaRPr>
          </a:p>
          <a:p>
            <a:pPr lvl="0" algn="just">
              <a:buClr>
                <a:srgbClr val="FF3300"/>
              </a:buClr>
              <a:buFont typeface="Wingdings" pitchFamily="2" charset="2"/>
              <a:buChar char="§"/>
            </a:pPr>
            <a:r>
              <a:rPr lang="es-AR" sz="1400" dirty="0" smtClean="0">
                <a:ea typeface="Times New Roman" pitchFamily="18" charset="0"/>
                <a:cs typeface="Arial" pitchFamily="34" charset="0"/>
              </a:rPr>
              <a:t> </a:t>
            </a:r>
            <a:r>
              <a:rPr lang="es-AR" sz="1400" b="1" dirty="0" smtClean="0">
                <a:ea typeface="Times New Roman" pitchFamily="18" charset="0"/>
                <a:cs typeface="Arial" pitchFamily="34" charset="0"/>
              </a:rPr>
              <a:t>Noroeste:</a:t>
            </a:r>
            <a:r>
              <a:rPr lang="es-AR" sz="1400" dirty="0" smtClean="0">
                <a:ea typeface="Times New Roman" pitchFamily="18" charset="0"/>
                <a:cs typeface="Arial" pitchFamily="34" charset="0"/>
              </a:rPr>
              <a:t> concentración residencial de carácter privado (barrios abiertos y cerrados) y grandes establecimientos comerciales y recreativos. </a:t>
            </a:r>
          </a:p>
          <a:p>
            <a:pPr lvl="0" algn="just">
              <a:buClr>
                <a:srgbClr val="FF3300"/>
              </a:buClr>
              <a:buFont typeface="Wingdings" pitchFamily="2" charset="2"/>
              <a:buChar char="§"/>
            </a:pPr>
            <a:endParaRPr lang="es-AR" sz="1400" dirty="0" smtClean="0">
              <a:ea typeface="Times New Roman" pitchFamily="18" charset="0"/>
              <a:cs typeface="Arial" pitchFamily="34" charset="0"/>
            </a:endParaRPr>
          </a:p>
          <a:p>
            <a:pPr lvl="0" algn="just">
              <a:buClr>
                <a:srgbClr val="FF3300"/>
              </a:buClr>
              <a:buFont typeface="Wingdings" pitchFamily="2" charset="2"/>
              <a:buChar char="§"/>
            </a:pPr>
            <a:r>
              <a:rPr lang="es-AR" sz="1400" b="1" dirty="0" smtClean="0">
                <a:ea typeface="Times New Roman" pitchFamily="18" charset="0"/>
                <a:cs typeface="Arial" pitchFamily="34" charset="0"/>
              </a:rPr>
              <a:t> Oeste:</a:t>
            </a:r>
            <a:r>
              <a:rPr lang="es-AR" sz="1400" dirty="0" smtClean="0">
                <a:ea typeface="Times New Roman" pitchFamily="18" charset="0"/>
                <a:cs typeface="Arial" pitchFamily="34" charset="0"/>
              </a:rPr>
              <a:t> área fabril y viviendas para población de ingresos medio-bajos.</a:t>
            </a:r>
          </a:p>
          <a:p>
            <a:pPr lvl="0" algn="just">
              <a:buClr>
                <a:srgbClr val="FF3300"/>
              </a:buClr>
              <a:buFont typeface="Wingdings" pitchFamily="2" charset="2"/>
              <a:buChar char="§"/>
            </a:pPr>
            <a:endParaRPr lang="es-AR" sz="1400" dirty="0" smtClean="0">
              <a:ea typeface="Times New Roman" pitchFamily="18" charset="0"/>
              <a:cs typeface="Arial" pitchFamily="34" charset="0"/>
            </a:endParaRPr>
          </a:p>
          <a:p>
            <a:pPr lvl="0" algn="just">
              <a:buClr>
                <a:srgbClr val="FF3300"/>
              </a:buClr>
              <a:buFont typeface="Wingdings" pitchFamily="2" charset="2"/>
              <a:buChar char="§"/>
            </a:pPr>
            <a:r>
              <a:rPr lang="es-AR" sz="1400" dirty="0" smtClean="0">
                <a:ea typeface="Times New Roman" pitchFamily="18" charset="0"/>
                <a:cs typeface="Arial" pitchFamily="34" charset="0"/>
              </a:rPr>
              <a:t> </a:t>
            </a:r>
            <a:r>
              <a:rPr lang="es-AR" sz="1400" b="1" dirty="0" smtClean="0">
                <a:ea typeface="Times New Roman" pitchFamily="18" charset="0"/>
                <a:cs typeface="Arial" pitchFamily="34" charset="0"/>
              </a:rPr>
              <a:t>Suroeste y sur: </a:t>
            </a:r>
            <a:r>
              <a:rPr lang="es-AR" sz="1400" dirty="0" smtClean="0">
                <a:ea typeface="Times New Roman" pitchFamily="18" charset="0"/>
                <a:cs typeface="Arial" pitchFamily="34" charset="0"/>
              </a:rPr>
              <a:t>áreas industriales y mayor cantidad de vivienda pública, junto con asentamientos irregulares en sostenido crecimiento. </a:t>
            </a:r>
          </a:p>
        </p:txBody>
      </p:sp>
      <p:pic>
        <p:nvPicPr>
          <p:cNvPr id="9" name="Picture 2" descr="Periferia-Model"/>
          <p:cNvPicPr>
            <a:picLocks noChangeAspect="1" noChangeArrowheads="1"/>
          </p:cNvPicPr>
          <p:nvPr/>
        </p:nvPicPr>
        <p:blipFill>
          <a:blip r:embed="rId3" cstate="print">
            <a:clrChange>
              <a:clrFrom>
                <a:srgbClr val="FFFFFF"/>
              </a:clrFrom>
              <a:clrTo>
                <a:srgbClr val="FFFFFF">
                  <a:alpha val="0"/>
                </a:srgbClr>
              </a:clrTo>
            </a:clrChange>
          </a:blip>
          <a:srcRect l="2917" t="1459" r="4117" b="1173"/>
          <a:stretch>
            <a:fillRect/>
          </a:stretch>
        </p:blipFill>
        <p:spPr bwMode="auto">
          <a:xfrm>
            <a:off x="5000628" y="1571612"/>
            <a:ext cx="3463224" cy="446867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411"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pic>
        <p:nvPicPr>
          <p:cNvPr id="17412" name="Picture 1" descr="PLANO 30 - MASA CONSTRUIDA"/>
          <p:cNvPicPr>
            <a:picLocks noChangeAspect="1" noChangeArrowheads="1"/>
          </p:cNvPicPr>
          <p:nvPr/>
        </p:nvPicPr>
        <p:blipFill>
          <a:blip r:embed="rId3">
            <a:clrChange>
              <a:clrFrom>
                <a:srgbClr val="FFFFFF"/>
              </a:clrFrom>
              <a:clrTo>
                <a:srgbClr val="FFFFFF">
                  <a:alpha val="0"/>
                </a:srgbClr>
              </a:clrTo>
            </a:clrChange>
          </a:blip>
          <a:srcRect t="1289" r="-633" b="8656"/>
          <a:stretch>
            <a:fillRect/>
          </a:stretch>
        </p:blipFill>
        <p:spPr bwMode="auto">
          <a:xfrm>
            <a:off x="5202238" y="1643063"/>
            <a:ext cx="3762375" cy="4321175"/>
          </a:xfrm>
          <a:prstGeom prst="rect">
            <a:avLst/>
          </a:prstGeom>
          <a:noFill/>
          <a:ln w="9525">
            <a:noFill/>
            <a:miter lim="800000"/>
            <a:headEnd/>
            <a:tailEnd/>
          </a:ln>
        </p:spPr>
      </p:pic>
      <p:sp>
        <p:nvSpPr>
          <p:cNvPr id="17413" name="Rectangle 3"/>
          <p:cNvSpPr>
            <a:spLocks noChangeArrowheads="1"/>
          </p:cNvSpPr>
          <p:nvPr/>
        </p:nvSpPr>
        <p:spPr bwMode="auto">
          <a:xfrm>
            <a:off x="4356100" y="6000750"/>
            <a:ext cx="4643438" cy="246063"/>
          </a:xfrm>
          <a:prstGeom prst="rect">
            <a:avLst/>
          </a:prstGeom>
          <a:noFill/>
          <a:ln w="9525">
            <a:noFill/>
            <a:miter lim="800000"/>
            <a:headEnd/>
            <a:tailEnd/>
          </a:ln>
        </p:spPr>
        <p:txBody>
          <a:bodyPr anchor="ctr">
            <a:spAutoFit/>
          </a:bodyPr>
          <a:lstStyle/>
          <a:p>
            <a:r>
              <a:rPr lang="es-AR" altLang="zh-CN" sz="1000">
                <a:ea typeface="宋体" pitchFamily="2" charset="-122"/>
              </a:rPr>
              <a:t>Fuente: elaboración propia sobre fotografías áreas Google Earth, 2001 y 2010. </a:t>
            </a:r>
            <a:endParaRPr lang="es-ES" altLang="zh-CN" sz="1800">
              <a:ea typeface="宋体" pitchFamily="2" charset="-122"/>
            </a:endParaRPr>
          </a:p>
        </p:txBody>
      </p:sp>
      <p:sp>
        <p:nvSpPr>
          <p:cNvPr id="17414" name="7 Rectángulo"/>
          <p:cNvSpPr>
            <a:spLocks noChangeArrowheads="1"/>
          </p:cNvSpPr>
          <p:nvPr/>
        </p:nvSpPr>
        <p:spPr bwMode="auto">
          <a:xfrm>
            <a:off x="179388" y="1785938"/>
            <a:ext cx="4679950" cy="3540125"/>
          </a:xfrm>
          <a:prstGeom prst="rect">
            <a:avLst/>
          </a:prstGeom>
          <a:noFill/>
          <a:ln w="9525">
            <a:noFill/>
            <a:miter lim="800000"/>
            <a:headEnd/>
            <a:tailEnd/>
          </a:ln>
        </p:spPr>
        <p:txBody>
          <a:bodyPr>
            <a:spAutoFit/>
          </a:bodyPr>
          <a:lstStyle/>
          <a:p>
            <a:pPr algn="just">
              <a:buClr>
                <a:srgbClr val="FF3300"/>
              </a:buClr>
              <a:buFont typeface="Wingdings" pitchFamily="2" charset="2"/>
              <a:buChar char="§"/>
            </a:pPr>
            <a:endParaRPr lang="es-AR" sz="1400" b="1" dirty="0"/>
          </a:p>
          <a:p>
            <a:pPr algn="just">
              <a:buClr>
                <a:srgbClr val="FF3300"/>
              </a:buClr>
              <a:buFont typeface="Wingdings" pitchFamily="2" charset="2"/>
              <a:buChar char="§"/>
            </a:pPr>
            <a:r>
              <a:rPr lang="es-AR" sz="1400" b="1" dirty="0"/>
              <a:t> </a:t>
            </a:r>
            <a:r>
              <a:rPr lang="es-AR" sz="1400" dirty="0"/>
              <a:t>Procesos de </a:t>
            </a:r>
            <a:r>
              <a:rPr lang="es-AR" sz="1400" b="1" dirty="0"/>
              <a:t>crecimiento </a:t>
            </a:r>
            <a:r>
              <a:rPr lang="es-AR" sz="1400" dirty="0"/>
              <a:t>y</a:t>
            </a:r>
            <a:r>
              <a:rPr lang="es-AR" sz="1400" b="1" dirty="0"/>
              <a:t> transformación </a:t>
            </a:r>
            <a:r>
              <a:rPr lang="es-AR" sz="1400" dirty="0"/>
              <a:t>que modifican la forma urbana. La estructura es prácticamente la misma.</a:t>
            </a:r>
          </a:p>
          <a:p>
            <a:pPr algn="just">
              <a:buClr>
                <a:srgbClr val="FF3300"/>
              </a:buClr>
            </a:pPr>
            <a:endParaRPr lang="es-AR" sz="1400" dirty="0"/>
          </a:p>
          <a:p>
            <a:pPr algn="just">
              <a:buClr>
                <a:srgbClr val="FF3300"/>
              </a:buClr>
              <a:buFont typeface="Wingdings" pitchFamily="2" charset="2"/>
              <a:buChar char="§"/>
            </a:pPr>
            <a:r>
              <a:rPr lang="es-AR" sz="1400" dirty="0"/>
              <a:t> Permisos de construcción: 2.249 </a:t>
            </a:r>
          </a:p>
          <a:p>
            <a:pPr algn="just">
              <a:buClr>
                <a:srgbClr val="FF3300"/>
              </a:buClr>
              <a:buFont typeface="Wingdings" pitchFamily="2" charset="2"/>
              <a:buChar char="§"/>
            </a:pPr>
            <a:endParaRPr lang="es-AR" sz="1400" dirty="0"/>
          </a:p>
          <a:p>
            <a:pPr algn="just">
              <a:buClr>
                <a:srgbClr val="FF3300"/>
              </a:buClr>
              <a:buFont typeface="Wingdings" pitchFamily="2" charset="2"/>
              <a:buChar char="§"/>
            </a:pPr>
            <a:r>
              <a:rPr lang="es-AR" sz="1400" dirty="0"/>
              <a:t> Superficies: edificaciones 759.601 </a:t>
            </a:r>
            <a:r>
              <a:rPr lang="es-ES" sz="1400" dirty="0"/>
              <a:t>m</a:t>
            </a:r>
            <a:r>
              <a:rPr lang="es-ES" sz="1400" baseline="30000" dirty="0"/>
              <a:t>2</a:t>
            </a:r>
            <a:r>
              <a:rPr lang="es-ES" sz="1400" dirty="0"/>
              <a:t> </a:t>
            </a:r>
            <a:r>
              <a:rPr lang="es-AR" sz="1400" dirty="0"/>
              <a:t>(98 %) y demoliciones </a:t>
            </a:r>
            <a:r>
              <a:rPr lang="es-ES" sz="1400" dirty="0"/>
              <a:t>7.266 m</a:t>
            </a:r>
            <a:r>
              <a:rPr lang="es-ES" sz="1400" baseline="30000" dirty="0"/>
              <a:t>2</a:t>
            </a:r>
            <a:r>
              <a:rPr lang="es-AR" sz="1400" dirty="0"/>
              <a:t> (2%).</a:t>
            </a:r>
          </a:p>
          <a:p>
            <a:pPr algn="just">
              <a:buClr>
                <a:srgbClr val="FF3300"/>
              </a:buClr>
            </a:pPr>
            <a:endParaRPr lang="es-AR" sz="1400" dirty="0"/>
          </a:p>
          <a:p>
            <a:pPr algn="just">
              <a:buClr>
                <a:srgbClr val="FF3300"/>
              </a:buClr>
              <a:buFont typeface="Wingdings" pitchFamily="2" charset="2"/>
              <a:buChar char="§"/>
            </a:pPr>
            <a:r>
              <a:rPr lang="es-AR" sz="1400" dirty="0" smtClean="0"/>
              <a:t> La </a:t>
            </a:r>
            <a:r>
              <a:rPr lang="es-AR" sz="1400" dirty="0"/>
              <a:t>masa construida se densifica en su totalidad y se </a:t>
            </a:r>
            <a:r>
              <a:rPr lang="es-AR" sz="1400" b="1" dirty="0"/>
              <a:t>expande prácticamente en el norte y noroeste,</a:t>
            </a:r>
            <a:r>
              <a:rPr lang="es-AR" sz="1400" dirty="0"/>
              <a:t> evidenciándose  cada vez más una gran </a:t>
            </a:r>
            <a:r>
              <a:rPr lang="es-AR" sz="1400" i="1" dirty="0"/>
              <a:t>segregación residencial </a:t>
            </a:r>
            <a:r>
              <a:rPr lang="es-AR" sz="1400" dirty="0"/>
              <a:t>de los sectores de la población con mejor situación socioeconómica.</a:t>
            </a:r>
          </a:p>
          <a:p>
            <a:pPr algn="just">
              <a:buClr>
                <a:srgbClr val="FF3300"/>
              </a:buClr>
              <a:buFont typeface="Wingdings" pitchFamily="2" charset="2"/>
              <a:buChar char="§"/>
            </a:pPr>
            <a:endParaRPr lang="es-ES" sz="1400" dirty="0"/>
          </a:p>
        </p:txBody>
      </p:sp>
      <p:sp>
        <p:nvSpPr>
          <p:cNvPr id="6151" name="8 Rectángulo"/>
          <p:cNvSpPr>
            <a:spLocks noChangeArrowheads="1"/>
          </p:cNvSpPr>
          <p:nvPr/>
        </p:nvSpPr>
        <p:spPr bwMode="auto">
          <a:xfrm>
            <a:off x="2411413" y="1285875"/>
            <a:ext cx="4081462" cy="430213"/>
          </a:xfrm>
          <a:prstGeom prst="rect">
            <a:avLst/>
          </a:prstGeom>
          <a:noFill/>
          <a:ln w="9525">
            <a:noFill/>
            <a:miter lim="800000"/>
            <a:headEnd/>
            <a:tailEnd/>
          </a:ln>
        </p:spPr>
        <p:txBody>
          <a:bodyPr>
            <a:spAutoFit/>
          </a:bodyPr>
          <a:lstStyle/>
          <a:p>
            <a:pPr algn="just">
              <a:buClr>
                <a:srgbClr val="FF3300"/>
              </a:buClr>
              <a:defRPr/>
            </a:pPr>
            <a:r>
              <a:rPr lang="es-AR" sz="2200" b="1" dirty="0">
                <a:solidFill>
                  <a:schemeClr val="accent6"/>
                </a:solidFill>
              </a:rPr>
              <a:t>Expansión de la Periferia</a:t>
            </a:r>
          </a:p>
        </p:txBody>
      </p:sp>
      <p:sp>
        <p:nvSpPr>
          <p:cNvPr id="9"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6"/>
          <p:cNvSpPr>
            <a:spLocks noChangeArrowheads="1"/>
          </p:cNvSpPr>
          <p:nvPr/>
        </p:nvSpPr>
        <p:spPr bwMode="auto">
          <a:xfrm>
            <a:off x="1101725" y="1214438"/>
            <a:ext cx="6638925" cy="785812"/>
          </a:xfrm>
          <a:prstGeom prst="rect">
            <a:avLst/>
          </a:prstGeom>
          <a:noFill/>
          <a:ln w="9525">
            <a:noFill/>
            <a:miter lim="800000"/>
            <a:headEnd/>
            <a:tailEnd/>
          </a:ln>
        </p:spPr>
        <p:txBody>
          <a:bodyPr anchor="ctr"/>
          <a:lstStyle/>
          <a:p>
            <a:pPr algn="ctr">
              <a:defRPr/>
            </a:pPr>
            <a:r>
              <a:rPr lang="pt-BR" sz="2000" b="1" dirty="0" err="1">
                <a:solidFill>
                  <a:schemeClr val="accent6"/>
                </a:solidFill>
              </a:rPr>
              <a:t>Vinculación</a:t>
            </a:r>
            <a:r>
              <a:rPr lang="pt-BR" sz="2000" b="1" dirty="0">
                <a:solidFill>
                  <a:schemeClr val="accent6"/>
                </a:solidFill>
              </a:rPr>
              <a:t> entre </a:t>
            </a:r>
            <a:r>
              <a:rPr lang="pt-BR" sz="2000" b="1" dirty="0" err="1">
                <a:solidFill>
                  <a:schemeClr val="accent6"/>
                </a:solidFill>
              </a:rPr>
              <a:t>la</a:t>
            </a:r>
            <a:r>
              <a:rPr lang="pt-BR" sz="2000" b="1" dirty="0">
                <a:solidFill>
                  <a:schemeClr val="accent6"/>
                </a:solidFill>
              </a:rPr>
              <a:t> oferta y </a:t>
            </a:r>
            <a:r>
              <a:rPr lang="pt-BR" sz="2000" b="1" dirty="0" err="1">
                <a:solidFill>
                  <a:schemeClr val="accent6"/>
                </a:solidFill>
              </a:rPr>
              <a:t>la</a:t>
            </a:r>
            <a:r>
              <a:rPr lang="pt-BR" sz="2000" b="1" dirty="0">
                <a:solidFill>
                  <a:schemeClr val="accent6"/>
                </a:solidFill>
              </a:rPr>
              <a:t> demanda</a:t>
            </a:r>
          </a:p>
        </p:txBody>
      </p:sp>
      <p:sp>
        <p:nvSpPr>
          <p:cNvPr id="18435" name="3 Rectángulo"/>
          <p:cNvSpPr>
            <a:spLocks noChangeArrowheads="1"/>
          </p:cNvSpPr>
          <p:nvPr/>
        </p:nvSpPr>
        <p:spPr bwMode="auto">
          <a:xfrm>
            <a:off x="468313" y="1928813"/>
            <a:ext cx="8207375" cy="2000250"/>
          </a:xfrm>
          <a:prstGeom prst="rect">
            <a:avLst/>
          </a:prstGeom>
          <a:noFill/>
          <a:ln w="9525">
            <a:noFill/>
            <a:miter lim="800000"/>
            <a:headEnd/>
            <a:tailEnd/>
          </a:ln>
        </p:spPr>
        <p:txBody>
          <a:bodyPr>
            <a:spAutoFit/>
          </a:bodyPr>
          <a:lstStyle/>
          <a:p>
            <a:pPr algn="just">
              <a:buFont typeface="Wingdings" pitchFamily="2" charset="2"/>
              <a:buChar char="§"/>
            </a:pPr>
            <a:r>
              <a:rPr lang="es-AR" sz="1400">
                <a:solidFill>
                  <a:srgbClr val="FF0000"/>
                </a:solidFill>
                <a:cs typeface="Times New Roman" pitchFamily="18" charset="0"/>
              </a:rPr>
              <a:t> </a:t>
            </a:r>
            <a:r>
              <a:rPr lang="es-AR" sz="1400" b="1"/>
              <a:t>Evolución de lotes ofertados</a:t>
            </a:r>
            <a:r>
              <a:rPr lang="es-AR" sz="1400"/>
              <a:t> </a:t>
            </a:r>
            <a:r>
              <a:rPr lang="es-AR" sz="1400" b="1"/>
              <a:t>fluctuante</a:t>
            </a:r>
            <a:r>
              <a:rPr lang="es-AR" sz="1400"/>
              <a:t> (bajas: 2002 – 2008). </a:t>
            </a:r>
          </a:p>
          <a:p>
            <a:pPr algn="just"/>
            <a:endParaRPr lang="es-AR" sz="1000"/>
          </a:p>
          <a:p>
            <a:pPr algn="just">
              <a:buClr>
                <a:srgbClr val="FF0000"/>
              </a:buClr>
              <a:buFont typeface="Wingdings" pitchFamily="2" charset="2"/>
              <a:buChar char="§"/>
            </a:pPr>
            <a:r>
              <a:rPr lang="es-AR" sz="1400"/>
              <a:t> Mayor dinamismo en el </a:t>
            </a:r>
            <a:r>
              <a:rPr lang="es-AR" sz="1400" b="1"/>
              <a:t>área noroeste</a:t>
            </a:r>
            <a:r>
              <a:rPr lang="es-AR" sz="1400"/>
              <a:t>: 50 % de 390 lotes.</a:t>
            </a:r>
          </a:p>
          <a:p>
            <a:pPr algn="just"/>
            <a:endParaRPr lang="es-AR" sz="1000" i="1"/>
          </a:p>
          <a:p>
            <a:pPr algn="just">
              <a:buClr>
                <a:srgbClr val="FF0000"/>
              </a:buClr>
              <a:buFont typeface="Wingdings" pitchFamily="2" charset="2"/>
              <a:buChar char="§"/>
            </a:pPr>
            <a:r>
              <a:rPr lang="es-AR" sz="1400" b="1"/>
              <a:t> </a:t>
            </a:r>
            <a:r>
              <a:rPr lang="es-AR" sz="1400"/>
              <a:t>Oferta efectiva de lotes es </a:t>
            </a:r>
            <a:r>
              <a:rPr lang="es-AR" sz="1400" b="1"/>
              <a:t>heterogénea,</a:t>
            </a:r>
            <a:r>
              <a:rPr lang="es-AR" sz="1400"/>
              <a:t> </a:t>
            </a:r>
            <a:r>
              <a:rPr lang="es-ES" sz="1400"/>
              <a:t>de grandes dimensiones, superiores a 500 m² (72 %). </a:t>
            </a:r>
          </a:p>
          <a:p>
            <a:pPr algn="just">
              <a:buFont typeface="Wingdings" pitchFamily="2" charset="2"/>
              <a:buChar char="§"/>
            </a:pPr>
            <a:endParaRPr lang="es-AR" sz="1000">
              <a:solidFill>
                <a:srgbClr val="FF0000"/>
              </a:solidFill>
            </a:endParaRPr>
          </a:p>
          <a:p>
            <a:pPr algn="just">
              <a:buFont typeface="Wingdings" pitchFamily="2" charset="2"/>
              <a:buChar char="§"/>
            </a:pPr>
            <a:r>
              <a:rPr lang="es-AR" sz="1400">
                <a:solidFill>
                  <a:srgbClr val="FF0000"/>
                </a:solidFill>
              </a:rPr>
              <a:t> </a:t>
            </a:r>
            <a:r>
              <a:rPr lang="es-AR" sz="1400"/>
              <a:t>Oferta de inmuebles centrada en el </a:t>
            </a:r>
            <a:r>
              <a:rPr lang="es-AR" sz="1400" b="1"/>
              <a:t>mercado residencial</a:t>
            </a:r>
            <a:r>
              <a:rPr lang="es-AR" sz="1400"/>
              <a:t> y en menor grado en el sector industrial. </a:t>
            </a:r>
          </a:p>
          <a:p>
            <a:pPr algn="just"/>
            <a:endParaRPr lang="es-AR" sz="1000"/>
          </a:p>
          <a:p>
            <a:pPr algn="just">
              <a:buClr>
                <a:srgbClr val="FF0000"/>
              </a:buClr>
              <a:buFont typeface="Wingdings" pitchFamily="2" charset="2"/>
              <a:buChar char="§"/>
            </a:pPr>
            <a:r>
              <a:rPr lang="es-AR" sz="1400"/>
              <a:t> Tipología más ofrecida es la </a:t>
            </a:r>
            <a:r>
              <a:rPr lang="es-AR" sz="1400" b="1"/>
              <a:t>vivienda familiar </a:t>
            </a:r>
            <a:r>
              <a:rPr lang="es-AR" sz="1400"/>
              <a:t>de dos (41%), tres (35%) y cuatros (24%) dormitorios. Las primeras se localizan en barrios de menor valor adquisitivo, las otras al noroeste.</a:t>
            </a:r>
            <a:endParaRPr lang="es-AR" altLang="zh-CN" sz="1400">
              <a:ea typeface="宋体" pitchFamily="2" charset="-122"/>
            </a:endParaRPr>
          </a:p>
        </p:txBody>
      </p:sp>
      <p:graphicFrame>
        <p:nvGraphicFramePr>
          <p:cNvPr id="6" name="5 Tabla"/>
          <p:cNvGraphicFramePr>
            <a:graphicFrameLocks noGrp="1"/>
          </p:cNvGraphicFramePr>
          <p:nvPr/>
        </p:nvGraphicFramePr>
        <p:xfrm>
          <a:off x="179388" y="4143375"/>
          <a:ext cx="4392487" cy="1860052"/>
        </p:xfrm>
        <a:graphic>
          <a:graphicData uri="http://schemas.openxmlformats.org/drawingml/2006/table">
            <a:tbl>
              <a:tblPr/>
              <a:tblGrid>
                <a:gridCol w="864096"/>
                <a:gridCol w="475739"/>
                <a:gridCol w="496875"/>
                <a:gridCol w="827586"/>
                <a:gridCol w="864096"/>
                <a:gridCol w="864095"/>
              </a:tblGrid>
              <a:tr h="340773">
                <a:tc rowSpan="2">
                  <a:txBody>
                    <a:bodyPr/>
                    <a:lstStyle/>
                    <a:p>
                      <a:pPr algn="ctr">
                        <a:spcAft>
                          <a:spcPts val="0"/>
                        </a:spcAft>
                      </a:pPr>
                      <a:r>
                        <a:rPr lang="es-ES" sz="1050" b="1" dirty="0">
                          <a:latin typeface="Arial"/>
                          <a:ea typeface="Times New Roman"/>
                          <a:cs typeface="Times New Roman"/>
                        </a:rPr>
                        <a:t>Distritos</a:t>
                      </a:r>
                      <a:endParaRPr lang="es-ES" sz="1100" dirty="0">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gridSpan="3">
                  <a:txBody>
                    <a:bodyPr/>
                    <a:lstStyle/>
                    <a:p>
                      <a:pPr algn="ctr">
                        <a:spcAft>
                          <a:spcPts val="0"/>
                        </a:spcAft>
                      </a:pPr>
                      <a:r>
                        <a:rPr lang="es-ES" sz="1050" b="1" dirty="0">
                          <a:solidFill>
                            <a:srgbClr val="000000"/>
                          </a:solidFill>
                          <a:latin typeface="Arial"/>
                          <a:ea typeface="Times New Roman"/>
                          <a:cs typeface="Times New Roman"/>
                        </a:rPr>
                        <a:t>Viviendas</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s-ES"/>
                    </a:p>
                  </a:txBody>
                  <a:tcPr/>
                </a:tc>
                <a:tc hMerge="1">
                  <a:txBody>
                    <a:bodyPr/>
                    <a:lstStyle/>
                    <a:p>
                      <a:endParaRPr lang="es-ES"/>
                    </a:p>
                  </a:txBody>
                  <a:tcPr/>
                </a:tc>
                <a:tc>
                  <a:txBody>
                    <a:bodyPr/>
                    <a:lstStyle/>
                    <a:p>
                      <a:pPr algn="ctr">
                        <a:spcAft>
                          <a:spcPts val="0"/>
                        </a:spcAft>
                      </a:pPr>
                      <a:r>
                        <a:rPr lang="es-ES" sz="1050" b="1" dirty="0">
                          <a:solidFill>
                            <a:srgbClr val="000000"/>
                          </a:solidFill>
                          <a:latin typeface="Arial"/>
                          <a:ea typeface="Times New Roman"/>
                          <a:cs typeface="Times New Roman"/>
                        </a:rPr>
                        <a:t>Locales y galpones </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D9D9"/>
                    </a:solidFill>
                  </a:tcPr>
                </a:tc>
                <a:tc>
                  <a:txBody>
                    <a:bodyPr/>
                    <a:lstStyle/>
                    <a:p>
                      <a:pPr>
                        <a:spcAft>
                          <a:spcPts val="0"/>
                        </a:spcAft>
                      </a:pPr>
                      <a:r>
                        <a:rPr lang="es-ES" sz="1050" b="1" dirty="0">
                          <a:solidFill>
                            <a:srgbClr val="000000"/>
                          </a:solidFill>
                          <a:latin typeface="Arial"/>
                          <a:ea typeface="Times New Roman"/>
                          <a:cs typeface="Times New Roman"/>
                        </a:rPr>
                        <a:t>    Locales</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D9D9"/>
                    </a:solidFill>
                  </a:tcPr>
                </a:tc>
              </a:tr>
              <a:tr h="340773">
                <a:tc vMerge="1">
                  <a:txBody>
                    <a:bodyPr/>
                    <a:lstStyle/>
                    <a:p>
                      <a:endParaRPr lang="es-ES"/>
                    </a:p>
                  </a:txBody>
                  <a:tcPr/>
                </a:tc>
                <a:tc>
                  <a:txBody>
                    <a:bodyPr/>
                    <a:lstStyle/>
                    <a:p>
                      <a:pPr algn="ctr">
                        <a:spcAft>
                          <a:spcPts val="0"/>
                        </a:spcAft>
                      </a:pPr>
                      <a:r>
                        <a:rPr lang="es-ES" sz="1050" b="1">
                          <a:solidFill>
                            <a:srgbClr val="000000"/>
                          </a:solidFill>
                          <a:latin typeface="Arial"/>
                          <a:ea typeface="Times New Roman"/>
                          <a:cs typeface="Times New Roman"/>
                        </a:rPr>
                        <a:t>2 dorm.</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spcAft>
                          <a:spcPts val="0"/>
                        </a:spcAft>
                      </a:pPr>
                      <a:r>
                        <a:rPr lang="es-ES" sz="1050" b="1" dirty="0">
                          <a:solidFill>
                            <a:srgbClr val="000000"/>
                          </a:solidFill>
                          <a:latin typeface="Arial"/>
                          <a:ea typeface="Times New Roman"/>
                          <a:cs typeface="Times New Roman"/>
                        </a:rPr>
                        <a:t>3 </a:t>
                      </a:r>
                      <a:r>
                        <a:rPr lang="es-ES" sz="1050" b="1" dirty="0" err="1">
                          <a:solidFill>
                            <a:srgbClr val="000000"/>
                          </a:solidFill>
                          <a:latin typeface="Arial"/>
                          <a:ea typeface="Times New Roman"/>
                          <a:cs typeface="Times New Roman"/>
                        </a:rPr>
                        <a:t>dorm</a:t>
                      </a:r>
                      <a:r>
                        <a:rPr lang="es-ES" sz="1050" b="1" dirty="0">
                          <a:solidFill>
                            <a:srgbClr val="000000"/>
                          </a:solidFill>
                          <a:latin typeface="Arial"/>
                          <a:ea typeface="Times New Roman"/>
                          <a:cs typeface="Times New Roman"/>
                        </a:rPr>
                        <a:t>.</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spcAft>
                          <a:spcPts val="0"/>
                        </a:spcAft>
                      </a:pPr>
                      <a:r>
                        <a:rPr lang="es-ES" sz="1050" b="1" dirty="0">
                          <a:solidFill>
                            <a:srgbClr val="000000"/>
                          </a:solidFill>
                          <a:latin typeface="Arial"/>
                          <a:ea typeface="Times New Roman"/>
                          <a:cs typeface="Times New Roman"/>
                        </a:rPr>
                        <a:t>4 </a:t>
                      </a:r>
                      <a:r>
                        <a:rPr lang="es-ES" sz="1050" b="1" dirty="0" err="1" smtClean="0">
                          <a:solidFill>
                            <a:srgbClr val="000000"/>
                          </a:solidFill>
                          <a:latin typeface="Arial"/>
                          <a:ea typeface="Times New Roman"/>
                          <a:cs typeface="Times New Roman"/>
                        </a:rPr>
                        <a:t>dorm</a:t>
                      </a:r>
                      <a:r>
                        <a:rPr lang="es-ES" sz="1050" b="1" dirty="0" smtClean="0">
                          <a:solidFill>
                            <a:srgbClr val="000000"/>
                          </a:solidFill>
                          <a:latin typeface="Arial"/>
                          <a:ea typeface="Times New Roman"/>
                          <a:cs typeface="Times New Roman"/>
                        </a:rPr>
                        <a:t> </a:t>
                      </a:r>
                      <a:r>
                        <a:rPr lang="es-ES" sz="1050" b="1" dirty="0">
                          <a:solidFill>
                            <a:srgbClr val="000000"/>
                          </a:solidFill>
                          <a:latin typeface="Arial"/>
                          <a:ea typeface="Times New Roman"/>
                          <a:cs typeface="Times New Roman"/>
                        </a:rPr>
                        <a:t>o +</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a:spcAft>
                          <a:spcPts val="0"/>
                        </a:spcAft>
                      </a:pPr>
                      <a:r>
                        <a:rPr lang="es-ES" sz="1050" b="1">
                          <a:solidFill>
                            <a:srgbClr val="000000"/>
                          </a:solidFill>
                          <a:latin typeface="Arial"/>
                          <a:ea typeface="Times New Roman"/>
                          <a:cs typeface="Times New Roman"/>
                        </a:rPr>
                        <a:t>industriales</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8D8D8"/>
                    </a:solidFill>
                  </a:tcPr>
                </a:tc>
                <a:tc>
                  <a:txBody>
                    <a:bodyPr/>
                    <a:lstStyle/>
                    <a:p>
                      <a:pPr algn="ctr">
                        <a:spcAft>
                          <a:spcPts val="0"/>
                        </a:spcAft>
                      </a:pPr>
                      <a:r>
                        <a:rPr lang="es-ES" sz="1050" b="1">
                          <a:solidFill>
                            <a:srgbClr val="000000"/>
                          </a:solidFill>
                          <a:latin typeface="Arial"/>
                          <a:ea typeface="Times New Roman"/>
                          <a:cs typeface="Times New Roman"/>
                        </a:rPr>
                        <a:t>comerciales</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8D8D8"/>
                    </a:solidFill>
                  </a:tcPr>
                </a:tc>
              </a:tr>
              <a:tr h="202841">
                <a:tc>
                  <a:txBody>
                    <a:bodyPr/>
                    <a:lstStyle/>
                    <a:p>
                      <a:pPr>
                        <a:spcAft>
                          <a:spcPts val="0"/>
                        </a:spcAft>
                      </a:pPr>
                      <a:r>
                        <a:rPr lang="es-ES" sz="1100">
                          <a:latin typeface="Arial"/>
                          <a:ea typeface="Times New Roman"/>
                          <a:cs typeface="Times New Roman"/>
                        </a:rPr>
                        <a:t>norte</a:t>
                      </a: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latin typeface="Arial"/>
                          <a:ea typeface="Times New Roman"/>
                          <a:cs typeface="Times New Roman"/>
                        </a:rPr>
                        <a:t>26</a:t>
                      </a: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latin typeface="Arial"/>
                          <a:ea typeface="Times New Roman"/>
                          <a:cs typeface="Times New Roman"/>
                        </a:rPr>
                        <a:t>15</a:t>
                      </a: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3</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latin typeface="Arial"/>
                          <a:ea typeface="Times New Roman"/>
                          <a:cs typeface="Times New Roman"/>
                        </a:rPr>
                        <a:t>8</a:t>
                      </a: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latin typeface="Arial"/>
                          <a:ea typeface="Times New Roman"/>
                          <a:cs typeface="Times New Roman"/>
                        </a:rPr>
                        <a:t>13</a:t>
                      </a: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41">
                <a:tc>
                  <a:txBody>
                    <a:bodyPr/>
                    <a:lstStyle/>
                    <a:p>
                      <a:pPr>
                        <a:spcAft>
                          <a:spcPts val="0"/>
                        </a:spcAft>
                      </a:pPr>
                      <a:r>
                        <a:rPr lang="es-ES" sz="1100">
                          <a:latin typeface="Arial"/>
                          <a:ea typeface="Times New Roman"/>
                          <a:cs typeface="Times New Roman"/>
                        </a:rPr>
                        <a:t>noroeste</a:t>
                      </a: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dirty="0">
                          <a:solidFill>
                            <a:srgbClr val="000000"/>
                          </a:solidFill>
                          <a:latin typeface="Arial"/>
                          <a:ea typeface="Times New Roman"/>
                          <a:cs typeface="Times New Roman"/>
                        </a:rPr>
                        <a:t>53</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66</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55</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6</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13</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841">
                <a:tc>
                  <a:txBody>
                    <a:bodyPr/>
                    <a:lstStyle/>
                    <a:p>
                      <a:pPr>
                        <a:spcAft>
                          <a:spcPts val="0"/>
                        </a:spcAft>
                      </a:pPr>
                      <a:r>
                        <a:rPr lang="es-ES" sz="1100">
                          <a:solidFill>
                            <a:srgbClr val="000000"/>
                          </a:solidFill>
                          <a:latin typeface="Arial"/>
                          <a:ea typeface="Times New Roman"/>
                          <a:cs typeface="Times New Roman"/>
                        </a:rPr>
                        <a:t>oeste</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17</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8</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16</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6</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983">
                <a:tc>
                  <a:txBody>
                    <a:bodyPr/>
                    <a:lstStyle/>
                    <a:p>
                      <a:pPr>
                        <a:spcAft>
                          <a:spcPts val="0"/>
                        </a:spcAft>
                      </a:pPr>
                      <a:r>
                        <a:rPr lang="es-ES" sz="1100">
                          <a:solidFill>
                            <a:srgbClr val="000000"/>
                          </a:solidFill>
                          <a:latin typeface="Arial"/>
                          <a:ea typeface="Times New Roman"/>
                          <a:cs typeface="Times New Roman"/>
                        </a:rPr>
                        <a:t>suroeste/sur</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42</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30</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15</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dirty="0">
                          <a:solidFill>
                            <a:srgbClr val="000000"/>
                          </a:solidFill>
                          <a:latin typeface="Arial"/>
                          <a:ea typeface="Times New Roman"/>
                          <a:cs typeface="Times New Roman"/>
                        </a:rPr>
                        <a:t>26</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8</a:t>
                      </a:r>
                      <a:endParaRPr lang="es-ES" sz="110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000">
                <a:tc>
                  <a:txBody>
                    <a:bodyPr/>
                    <a:lstStyle/>
                    <a:p>
                      <a:pPr>
                        <a:spcAft>
                          <a:spcPts val="0"/>
                        </a:spcAft>
                      </a:pPr>
                      <a:r>
                        <a:rPr lang="es-ES" sz="1100" dirty="0">
                          <a:solidFill>
                            <a:srgbClr val="000000"/>
                          </a:solidFill>
                          <a:latin typeface="Arial"/>
                          <a:ea typeface="Times New Roman"/>
                          <a:cs typeface="Times New Roman"/>
                        </a:rPr>
                        <a:t>Total Periferia</a:t>
                      </a:r>
                      <a:endParaRPr lang="es-ES" sz="1100" dirty="0">
                        <a:latin typeface="Arial"/>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138</a:t>
                      </a:r>
                      <a:endParaRPr lang="es-ES" sz="1100">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119</a:t>
                      </a:r>
                      <a:endParaRPr lang="es-ES" sz="1100">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a:solidFill>
                            <a:srgbClr val="000000"/>
                          </a:solidFill>
                          <a:latin typeface="Arial"/>
                          <a:ea typeface="Times New Roman"/>
                          <a:cs typeface="Times New Roman"/>
                        </a:rPr>
                        <a:t>73</a:t>
                      </a:r>
                      <a:endParaRPr lang="es-ES" sz="1100">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dirty="0">
                          <a:solidFill>
                            <a:srgbClr val="000000"/>
                          </a:solidFill>
                          <a:latin typeface="Arial"/>
                          <a:ea typeface="Times New Roman"/>
                          <a:cs typeface="Times New Roman"/>
                        </a:rPr>
                        <a:t>56</a:t>
                      </a:r>
                      <a:endParaRPr lang="es-ES" sz="1100" dirty="0">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1100" dirty="0">
                          <a:solidFill>
                            <a:srgbClr val="000000"/>
                          </a:solidFill>
                          <a:latin typeface="Arial"/>
                          <a:ea typeface="Times New Roman"/>
                          <a:cs typeface="Times New Roman"/>
                        </a:rPr>
                        <a:t>40</a:t>
                      </a:r>
                      <a:endParaRPr lang="es-ES" sz="1100" dirty="0">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8491" name="Gráfico 7"/>
          <p:cNvPicPr>
            <a:picLocks noChangeArrowheads="1"/>
          </p:cNvPicPr>
          <p:nvPr/>
        </p:nvPicPr>
        <p:blipFill>
          <a:blip r:embed="rId2"/>
          <a:srcRect/>
          <a:stretch>
            <a:fillRect/>
          </a:stretch>
        </p:blipFill>
        <p:spPr bwMode="auto">
          <a:xfrm>
            <a:off x="4643438" y="4143375"/>
            <a:ext cx="4321175" cy="1931988"/>
          </a:xfrm>
          <a:prstGeom prst="rect">
            <a:avLst/>
          </a:prstGeom>
          <a:noFill/>
          <a:ln w="9525">
            <a:noFill/>
            <a:miter lim="800000"/>
            <a:headEnd/>
            <a:tailEnd/>
          </a:ln>
        </p:spPr>
      </p:pic>
      <p:sp>
        <p:nvSpPr>
          <p:cNvPr id="18492" name="8 Rectángulo"/>
          <p:cNvSpPr>
            <a:spLocks noChangeArrowheads="1"/>
          </p:cNvSpPr>
          <p:nvPr/>
        </p:nvSpPr>
        <p:spPr bwMode="auto">
          <a:xfrm>
            <a:off x="179388" y="6075363"/>
            <a:ext cx="7632700" cy="246062"/>
          </a:xfrm>
          <a:prstGeom prst="rect">
            <a:avLst/>
          </a:prstGeom>
          <a:noFill/>
          <a:ln w="9525">
            <a:noFill/>
            <a:miter lim="800000"/>
            <a:headEnd/>
            <a:tailEnd/>
          </a:ln>
        </p:spPr>
        <p:txBody>
          <a:bodyPr>
            <a:spAutoFit/>
          </a:bodyPr>
          <a:lstStyle/>
          <a:p>
            <a:r>
              <a:rPr lang="es-AR" altLang="zh-CN" sz="1000">
                <a:ea typeface="宋体" pitchFamily="2" charset="-122"/>
                <a:cs typeface="Times New Roman" pitchFamily="18" charset="0"/>
              </a:rPr>
              <a:t>Fuente: elaboración propia sobre avisos del diario La Capital para la Periferia, 2001 – 2010.</a:t>
            </a:r>
            <a:endParaRPr lang="es-ES" sz="1000">
              <a:ea typeface="宋体" pitchFamily="2" charset="-122"/>
              <a:cs typeface="Times New Roman" pitchFamily="18" charset="0"/>
            </a:endParaRPr>
          </a:p>
        </p:txBody>
      </p:sp>
      <p:sp>
        <p:nvSpPr>
          <p:cNvPr id="8"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PLANO 4 - ASENTAMIENTOS IRREGULARES"/>
          <p:cNvPicPr>
            <a:picLocks noChangeAspect="1" noChangeArrowheads="1"/>
          </p:cNvPicPr>
          <p:nvPr/>
        </p:nvPicPr>
        <p:blipFill>
          <a:blip r:embed="rId2"/>
          <a:srcRect t="3596" b="4373"/>
          <a:stretch>
            <a:fillRect/>
          </a:stretch>
        </p:blipFill>
        <p:spPr bwMode="auto">
          <a:xfrm>
            <a:off x="5148263" y="1571625"/>
            <a:ext cx="3868737" cy="4454525"/>
          </a:xfrm>
          <a:prstGeom prst="rect">
            <a:avLst/>
          </a:prstGeom>
          <a:noFill/>
          <a:ln w="9525">
            <a:noFill/>
            <a:miter lim="800000"/>
            <a:headEnd/>
            <a:tailEnd/>
          </a:ln>
        </p:spPr>
      </p:pic>
      <p:sp>
        <p:nvSpPr>
          <p:cNvPr id="19459" name="3 Rectángulo"/>
          <p:cNvSpPr>
            <a:spLocks noChangeArrowheads="1"/>
          </p:cNvSpPr>
          <p:nvPr/>
        </p:nvSpPr>
        <p:spPr bwMode="auto">
          <a:xfrm>
            <a:off x="468313" y="1654175"/>
            <a:ext cx="5040312" cy="1816100"/>
          </a:xfrm>
          <a:prstGeom prst="rect">
            <a:avLst/>
          </a:prstGeom>
          <a:noFill/>
          <a:ln w="9525">
            <a:noFill/>
            <a:miter lim="800000"/>
            <a:headEnd/>
            <a:tailEnd/>
          </a:ln>
        </p:spPr>
        <p:txBody>
          <a:bodyPr>
            <a:spAutoFit/>
          </a:bodyPr>
          <a:lstStyle/>
          <a:p>
            <a:pPr algn="just">
              <a:buFont typeface="Wingdings" pitchFamily="2" charset="2"/>
              <a:buChar char="§"/>
            </a:pPr>
            <a:r>
              <a:rPr lang="es-AR" sz="1400">
                <a:solidFill>
                  <a:srgbClr val="FF0000"/>
                </a:solidFill>
                <a:cs typeface="Times New Roman" pitchFamily="18" charset="0"/>
              </a:rPr>
              <a:t> </a:t>
            </a:r>
            <a:r>
              <a:rPr lang="es-AR" sz="1400"/>
              <a:t>Principal demanda de </a:t>
            </a:r>
            <a:r>
              <a:rPr lang="es-AR" sz="1400" b="1"/>
              <a:t>disponibilidad de tierra y vivienda</a:t>
            </a:r>
            <a:r>
              <a:rPr lang="es-AR" sz="1400"/>
              <a:t>, </a:t>
            </a:r>
          </a:p>
          <a:p>
            <a:pPr algn="just"/>
            <a:r>
              <a:rPr lang="es-AR" sz="1400"/>
              <a:t>  (sectores de bajos y medios ingresos). </a:t>
            </a:r>
          </a:p>
          <a:p>
            <a:pPr algn="just">
              <a:buFont typeface="Wingdings" pitchFamily="2" charset="2"/>
              <a:buChar char="§"/>
            </a:pPr>
            <a:endParaRPr lang="es-AR" sz="1400"/>
          </a:p>
          <a:p>
            <a:pPr algn="just">
              <a:buClr>
                <a:srgbClr val="FF0000"/>
              </a:buClr>
              <a:buFont typeface="Wingdings" pitchFamily="2" charset="2"/>
              <a:buChar char="§"/>
            </a:pPr>
            <a:r>
              <a:rPr lang="es-AR" sz="1400"/>
              <a:t> Aumento del precio de terrenos y de viviendas </a:t>
            </a:r>
          </a:p>
          <a:p>
            <a:pPr algn="just">
              <a:buClr>
                <a:srgbClr val="FF0000"/>
              </a:buClr>
            </a:pPr>
            <a:r>
              <a:rPr lang="es-AR" sz="1400"/>
              <a:t>  no se relaciona con los ingreso; </a:t>
            </a:r>
            <a:r>
              <a:rPr lang="es-AR" sz="1400" b="1"/>
              <a:t>crecimiento </a:t>
            </a:r>
          </a:p>
          <a:p>
            <a:pPr algn="just">
              <a:buClr>
                <a:srgbClr val="FF0000"/>
              </a:buClr>
            </a:pPr>
            <a:r>
              <a:rPr lang="es-AR" sz="1400" b="1"/>
              <a:t>  cada vez más asimétrico.</a:t>
            </a:r>
          </a:p>
          <a:p>
            <a:pPr algn="just"/>
            <a:endParaRPr lang="es-AR" sz="1400"/>
          </a:p>
          <a:p>
            <a:pPr algn="just"/>
            <a:endParaRPr lang="es-AR" sz="1400"/>
          </a:p>
        </p:txBody>
      </p:sp>
      <p:pic>
        <p:nvPicPr>
          <p:cNvPr id="19460" name="Gráfico 2"/>
          <p:cNvPicPr>
            <a:picLocks noChangeArrowheads="1"/>
          </p:cNvPicPr>
          <p:nvPr/>
        </p:nvPicPr>
        <p:blipFill>
          <a:blip r:embed="rId3"/>
          <a:srcRect b="-41"/>
          <a:stretch>
            <a:fillRect/>
          </a:stretch>
        </p:blipFill>
        <p:spPr bwMode="auto">
          <a:xfrm>
            <a:off x="468313" y="3454400"/>
            <a:ext cx="4464050" cy="2360613"/>
          </a:xfrm>
          <a:prstGeom prst="rect">
            <a:avLst/>
          </a:prstGeom>
          <a:noFill/>
          <a:ln w="9525">
            <a:noFill/>
            <a:miter lim="800000"/>
            <a:headEnd/>
            <a:tailEnd/>
          </a:ln>
        </p:spPr>
      </p:pic>
      <p:sp>
        <p:nvSpPr>
          <p:cNvPr id="40962" name="Rectangle 2"/>
          <p:cNvSpPr>
            <a:spLocks noChangeArrowheads="1"/>
          </p:cNvSpPr>
          <p:nvPr/>
        </p:nvSpPr>
        <p:spPr bwMode="auto">
          <a:xfrm>
            <a:off x="0" y="0"/>
            <a:ext cx="9144000" cy="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nchor="ctr">
            <a:spAutoFit/>
          </a:bodyPr>
          <a:lstStyle/>
          <a:p>
            <a:pPr>
              <a:defRPr/>
            </a:pPr>
            <a:endParaRPr lang="es-ES"/>
          </a:p>
        </p:txBody>
      </p:sp>
      <p:sp>
        <p:nvSpPr>
          <p:cNvPr id="40963" name="Rectangle 3"/>
          <p:cNvSpPr>
            <a:spLocks noChangeArrowheads="1"/>
          </p:cNvSpPr>
          <p:nvPr/>
        </p:nvSpPr>
        <p:spPr bwMode="auto">
          <a:xfrm>
            <a:off x="395288" y="5886450"/>
            <a:ext cx="4464050" cy="246063"/>
          </a:xfrm>
          <a:prstGeom prst="rect">
            <a:avLst/>
          </a:prstGeom>
          <a:noFill/>
          <a:ln w="9525">
            <a:noFill/>
            <a:miter lim="800000"/>
            <a:headEnd/>
            <a:tailEnd/>
          </a:ln>
          <a:effectLst>
            <a:prstShdw prst="shdw18" dist="17961" dir="13500000">
              <a:schemeClr val="accent1">
                <a:gamma/>
                <a:shade val="60000"/>
                <a:invGamma/>
              </a:schemeClr>
            </a:prstShdw>
          </a:effectLst>
        </p:spPr>
        <p:txBody>
          <a:bodyPr anchor="ctr">
            <a:spAutoFit/>
          </a:bodyPr>
          <a:lstStyle/>
          <a:p>
            <a:pPr algn="just" eaLnBrk="0" hangingPunct="0">
              <a:defRPr/>
            </a:pPr>
            <a:r>
              <a:rPr lang="es-AR" sz="1000" dirty="0">
                <a:latin typeface="Arial" pitchFamily="34" charset="0"/>
                <a:ea typeface="Times New Roman" pitchFamily="18" charset="0"/>
                <a:cs typeface="Arial" pitchFamily="34" charset="0"/>
              </a:rPr>
              <a:t>Fuente: elaboración propia sobre Reporte Inmobiliario, 2001-2010.</a:t>
            </a:r>
            <a:endParaRPr lang="es-AR" dirty="0">
              <a:latin typeface="Arial" pitchFamily="34" charset="0"/>
              <a:cs typeface="Arial" pitchFamily="34" charset="0"/>
            </a:endParaRPr>
          </a:p>
        </p:txBody>
      </p:sp>
      <p:sp>
        <p:nvSpPr>
          <p:cNvPr id="40964" name="Rectangle 4"/>
          <p:cNvSpPr>
            <a:spLocks noChangeArrowheads="1"/>
          </p:cNvSpPr>
          <p:nvPr/>
        </p:nvSpPr>
        <p:spPr bwMode="auto">
          <a:xfrm>
            <a:off x="5508625" y="5929313"/>
            <a:ext cx="3635375" cy="246062"/>
          </a:xfrm>
          <a:prstGeom prst="rect">
            <a:avLst/>
          </a:prstGeom>
          <a:noFill/>
          <a:ln w="9525">
            <a:noFill/>
            <a:miter lim="800000"/>
            <a:headEnd/>
            <a:tailEnd/>
          </a:ln>
          <a:effectLst>
            <a:prstShdw prst="shdw18" dist="17961" dir="13500000">
              <a:schemeClr val="accent1">
                <a:gamma/>
                <a:shade val="60000"/>
                <a:invGamma/>
              </a:schemeClr>
            </a:prstShdw>
          </a:effectLst>
        </p:spPr>
        <p:txBody>
          <a:bodyPr anchor="ctr">
            <a:spAutoFit/>
          </a:bodyPr>
          <a:lstStyle/>
          <a:p>
            <a:pPr algn="just" eaLnBrk="0" hangingPunct="0">
              <a:defRPr/>
            </a:pPr>
            <a:r>
              <a:rPr lang="es-AR" sz="1000" dirty="0">
                <a:latin typeface="Arial" pitchFamily="34" charset="0"/>
                <a:ea typeface="Times New Roman" pitchFamily="18" charset="0"/>
                <a:cs typeface="Arial" pitchFamily="34" charset="0"/>
              </a:rPr>
              <a:t>    Fuente: elaboración propia sobre datos SPV</a:t>
            </a:r>
            <a:r>
              <a:rPr lang="es-ES" sz="1000" dirty="0">
                <a:latin typeface="Arial" pitchFamily="34" charset="0"/>
                <a:ea typeface="Times New Roman" pitchFamily="18" charset="0"/>
                <a:cs typeface="Arial" pitchFamily="34" charset="0"/>
              </a:rPr>
              <a:t>, 2010.</a:t>
            </a:r>
            <a:endParaRPr lang="es-ES" dirty="0">
              <a:latin typeface="Arial" pitchFamily="34" charset="0"/>
              <a:cs typeface="Arial" pitchFamily="34" charset="0"/>
            </a:endParaRPr>
          </a:p>
        </p:txBody>
      </p:sp>
      <p:sp>
        <p:nvSpPr>
          <p:cNvPr id="9"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483"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algn="just"/>
            <a:r>
              <a:rPr lang="es-AR" sz="1000">
                <a:cs typeface="Times New Roman" pitchFamily="18" charset="0"/>
              </a:rPr>
              <a:t>           </a:t>
            </a:r>
            <a:endParaRPr lang="es-AR" sz="1800"/>
          </a:p>
        </p:txBody>
      </p:sp>
      <p:sp>
        <p:nvSpPr>
          <p:cNvPr id="30723" name="Rectangle 3"/>
          <p:cNvSpPr>
            <a:spLocks noChangeArrowheads="1"/>
          </p:cNvSpPr>
          <p:nvPr/>
        </p:nvSpPr>
        <p:spPr bwMode="auto">
          <a:xfrm>
            <a:off x="179388" y="1500188"/>
            <a:ext cx="8713787" cy="3724096"/>
          </a:xfrm>
          <a:prstGeom prst="rect">
            <a:avLst/>
          </a:prstGeom>
          <a:noFill/>
          <a:ln w="9525">
            <a:noFill/>
            <a:miter lim="800000"/>
            <a:headEnd/>
            <a:tailEnd/>
          </a:ln>
          <a:effectLst/>
        </p:spPr>
        <p:txBody>
          <a:bodyPr anchor="ctr">
            <a:spAutoFit/>
          </a:bodyPr>
          <a:lstStyle/>
          <a:p>
            <a:pPr algn="ctr">
              <a:defRPr/>
            </a:pPr>
            <a:r>
              <a:rPr lang="es-AR" sz="1600" b="1" i="1" dirty="0">
                <a:solidFill>
                  <a:schemeClr val="accent6"/>
                </a:solidFill>
              </a:rPr>
              <a:t>La diferenciación espacial de precios expresa la valoración monetaria atribuida </a:t>
            </a:r>
          </a:p>
          <a:p>
            <a:pPr algn="ctr">
              <a:defRPr/>
            </a:pPr>
            <a:r>
              <a:rPr lang="es-AR" sz="1600" b="1" i="1" dirty="0">
                <a:solidFill>
                  <a:schemeClr val="accent6"/>
                </a:solidFill>
              </a:rPr>
              <a:t>a los componentes de la ciudad (económica, social, legal y física) </a:t>
            </a:r>
          </a:p>
          <a:p>
            <a:pPr algn="ctr">
              <a:defRPr/>
            </a:pPr>
            <a:r>
              <a:rPr lang="es-AR" sz="1600" b="1" i="1" dirty="0">
                <a:solidFill>
                  <a:schemeClr val="accent6"/>
                </a:solidFill>
              </a:rPr>
              <a:t>dando forma al sistema urbano.</a:t>
            </a:r>
          </a:p>
          <a:p>
            <a:pPr algn="ctr">
              <a:defRPr/>
            </a:pPr>
            <a:endParaRPr lang="es-AR" sz="1400" b="1" dirty="0"/>
          </a:p>
          <a:p>
            <a:pPr algn="just">
              <a:defRPr/>
            </a:pPr>
            <a:endParaRPr lang="es-AR" sz="1400" dirty="0"/>
          </a:p>
          <a:p>
            <a:pPr algn="just">
              <a:defRPr/>
            </a:pPr>
            <a:endParaRPr lang="es-AR" sz="1400" dirty="0"/>
          </a:p>
          <a:p>
            <a:pPr algn="just">
              <a:defRPr/>
            </a:pPr>
            <a:r>
              <a:rPr lang="es-ES_tradnl" sz="2000" b="1" dirty="0">
                <a:solidFill>
                  <a:schemeClr val="accent6"/>
                </a:solidFill>
                <a:ea typeface="Times New Roman" pitchFamily="18" charset="0"/>
                <a:cs typeface="Arial" pitchFamily="34" charset="0"/>
              </a:rPr>
              <a:t>Factores económicos</a:t>
            </a:r>
          </a:p>
          <a:p>
            <a:pPr algn="just">
              <a:defRPr/>
            </a:pPr>
            <a:endParaRPr lang="es-ES_tradnl" sz="1400" dirty="0">
              <a:ea typeface="Times New Roman" pitchFamily="18" charset="0"/>
              <a:cs typeface="Arial" pitchFamily="34" charset="0"/>
            </a:endParaRPr>
          </a:p>
          <a:p>
            <a:pPr algn="just">
              <a:defRPr/>
            </a:pPr>
            <a:r>
              <a:rPr lang="es-ES_tradnl" sz="1400" dirty="0">
                <a:ea typeface="Times New Roman" pitchFamily="18" charset="0"/>
                <a:cs typeface="Arial" pitchFamily="34" charset="0"/>
              </a:rPr>
              <a:t>El incremento del valor agregado, la recomposición de actividades productivas, el aumento del empleo, la recuperación del salario real y  la disponibilidad de tierras en la Periferia influyen en los valores </a:t>
            </a:r>
            <a:r>
              <a:rPr lang="es-ES_tradnl" sz="1400" dirty="0" smtClean="0">
                <a:ea typeface="Times New Roman" pitchFamily="18" charset="0"/>
                <a:cs typeface="Arial" pitchFamily="34" charset="0"/>
              </a:rPr>
              <a:t>del </a:t>
            </a:r>
            <a:r>
              <a:rPr lang="es-ES_tradnl" sz="1400" dirty="0">
                <a:ea typeface="Times New Roman" pitchFamily="18" charset="0"/>
                <a:cs typeface="Arial" pitchFamily="34" charset="0"/>
              </a:rPr>
              <a:t>suelo. Esto se relaciona,  con las oportunidades de negocio establecidas por la postcrisis:</a:t>
            </a:r>
          </a:p>
          <a:p>
            <a:pPr algn="just">
              <a:defRPr/>
            </a:pPr>
            <a:endParaRPr lang="es-ES_tradnl" sz="1400" dirty="0">
              <a:ea typeface="Times New Roman" pitchFamily="18" charset="0"/>
              <a:cs typeface="Arial" pitchFamily="34" charset="0"/>
            </a:endParaRPr>
          </a:p>
          <a:p>
            <a:pPr algn="just">
              <a:buClr>
                <a:srgbClr val="FF3300"/>
              </a:buClr>
              <a:buFont typeface="Wingdings" pitchFamily="2" charset="2"/>
              <a:buChar char="§"/>
              <a:defRPr/>
            </a:pPr>
            <a:r>
              <a:rPr lang="es-ES_tradnl" sz="1400" dirty="0">
                <a:ea typeface="Times New Roman" pitchFamily="18" charset="0"/>
                <a:cs typeface="Arial" pitchFamily="34" charset="0"/>
              </a:rPr>
              <a:t> tipo de cambio, </a:t>
            </a:r>
          </a:p>
          <a:p>
            <a:pPr algn="just">
              <a:buClr>
                <a:srgbClr val="FF3300"/>
              </a:buClr>
              <a:buFont typeface="Wingdings" pitchFamily="2" charset="2"/>
              <a:buChar char="§"/>
              <a:defRPr/>
            </a:pPr>
            <a:r>
              <a:rPr lang="es-ES_tradnl" sz="1400" dirty="0">
                <a:ea typeface="Times New Roman" pitchFamily="18" charset="0"/>
                <a:cs typeface="Arial" pitchFamily="34" charset="0"/>
              </a:rPr>
              <a:t> pérdida de poder adquisitivo, </a:t>
            </a:r>
          </a:p>
          <a:p>
            <a:pPr algn="just">
              <a:buClr>
                <a:srgbClr val="FF3300"/>
              </a:buClr>
              <a:buFont typeface="Wingdings" pitchFamily="2" charset="2"/>
              <a:buChar char="§"/>
              <a:defRPr/>
            </a:pPr>
            <a:r>
              <a:rPr lang="es-ES_tradnl" sz="1400" dirty="0">
                <a:ea typeface="Times New Roman" pitchFamily="18" charset="0"/>
                <a:cs typeface="Arial" pitchFamily="34" charset="0"/>
              </a:rPr>
              <a:t> falta de confianza en otras modalidades de inversión y </a:t>
            </a:r>
          </a:p>
          <a:p>
            <a:pPr algn="just">
              <a:buClr>
                <a:srgbClr val="FF3300"/>
              </a:buClr>
              <a:buFont typeface="Wingdings" pitchFamily="2" charset="2"/>
              <a:buChar char="§"/>
              <a:defRPr/>
            </a:pPr>
            <a:r>
              <a:rPr lang="es-ES_tradnl" sz="1400" dirty="0">
                <a:ea typeface="Times New Roman" pitchFamily="18" charset="0"/>
                <a:cs typeface="Arial" pitchFamily="34" charset="0"/>
              </a:rPr>
              <a:t> créditos hipotecarios viables.</a:t>
            </a:r>
            <a:endParaRPr lang="es-AR" sz="1400" dirty="0">
              <a:cs typeface="Arial" pitchFamily="34" charset="0"/>
            </a:endParaRPr>
          </a:p>
        </p:txBody>
      </p:sp>
      <p:sp>
        <p:nvSpPr>
          <p:cNvPr id="10"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179388" y="1571625"/>
            <a:ext cx="4105275" cy="523875"/>
          </a:xfrm>
          <a:prstGeom prst="rect">
            <a:avLst/>
          </a:prstGeom>
          <a:noFill/>
          <a:ln w="9525">
            <a:noFill/>
            <a:miter lim="800000"/>
            <a:headEnd/>
            <a:tailEnd/>
          </a:ln>
        </p:spPr>
        <p:txBody>
          <a:bodyPr anchor="ctr">
            <a:spAutoFit/>
          </a:bodyPr>
          <a:lstStyle/>
          <a:p>
            <a:pPr algn="just"/>
            <a:r>
              <a:rPr lang="es-AR" sz="1400" b="1">
                <a:cs typeface="Times New Roman" pitchFamily="18" charset="0"/>
              </a:rPr>
              <a:t>Cantidad de tierra disponible y </a:t>
            </a:r>
          </a:p>
          <a:p>
            <a:pPr algn="just"/>
            <a:r>
              <a:rPr lang="es-AR" sz="1400" b="1">
                <a:cs typeface="Times New Roman" pitchFamily="18" charset="0"/>
              </a:rPr>
              <a:t>con infraestructura</a:t>
            </a:r>
            <a:endParaRPr lang="es-AR" sz="1400"/>
          </a:p>
        </p:txBody>
      </p:sp>
      <p:pic>
        <p:nvPicPr>
          <p:cNvPr id="21507" name="Picture 2" descr="C:\Users\Cintia\Desktop\Libro periferias\PLANO 6 - DISPONIBILIDAD DE SUELOS.jpg"/>
          <p:cNvPicPr>
            <a:picLocks noChangeAspect="1" noChangeArrowheads="1"/>
          </p:cNvPicPr>
          <p:nvPr/>
        </p:nvPicPr>
        <p:blipFill>
          <a:blip r:embed="rId2">
            <a:clrChange>
              <a:clrFrom>
                <a:srgbClr val="FFFFFF"/>
              </a:clrFrom>
              <a:clrTo>
                <a:srgbClr val="FFFFFF">
                  <a:alpha val="0"/>
                </a:srgbClr>
              </a:clrTo>
            </a:clrChange>
          </a:blip>
          <a:srcRect b="11111"/>
          <a:stretch>
            <a:fillRect/>
          </a:stretch>
        </p:blipFill>
        <p:spPr bwMode="auto">
          <a:xfrm>
            <a:off x="684213" y="1763713"/>
            <a:ext cx="3603625" cy="4005262"/>
          </a:xfrm>
          <a:prstGeom prst="rect">
            <a:avLst/>
          </a:prstGeom>
          <a:noFill/>
          <a:ln w="9525">
            <a:noFill/>
            <a:miter lim="800000"/>
            <a:headEnd/>
            <a:tailEnd/>
          </a:ln>
        </p:spPr>
      </p:pic>
      <p:pic>
        <p:nvPicPr>
          <p:cNvPr id="21508" name="Picture 4" descr="C:\Users\Cintia\Desktop\Libro periferias\PLANO 6 - DISPONIBILIDAD DE SUELOS.jpg"/>
          <p:cNvPicPr>
            <a:picLocks noChangeAspect="1" noChangeArrowheads="1"/>
          </p:cNvPicPr>
          <p:nvPr/>
        </p:nvPicPr>
        <p:blipFill>
          <a:blip r:embed="rId3">
            <a:clrChange>
              <a:clrFrom>
                <a:srgbClr val="FFFFFF"/>
              </a:clrFrom>
              <a:clrTo>
                <a:srgbClr val="FFFFFF">
                  <a:alpha val="0"/>
                </a:srgbClr>
              </a:clrTo>
            </a:clrChange>
          </a:blip>
          <a:srcRect l="56497" t="86855" r="5113" b="3223"/>
          <a:stretch>
            <a:fillRect/>
          </a:stretch>
        </p:blipFill>
        <p:spPr bwMode="auto">
          <a:xfrm>
            <a:off x="468313" y="5214938"/>
            <a:ext cx="1871662" cy="534987"/>
          </a:xfrm>
          <a:prstGeom prst="rect">
            <a:avLst/>
          </a:prstGeom>
          <a:noFill/>
          <a:ln w="9525">
            <a:noFill/>
            <a:miter lim="800000"/>
            <a:headEnd/>
            <a:tailEnd/>
          </a:ln>
        </p:spPr>
      </p:pic>
      <p:cxnSp>
        <p:nvCxnSpPr>
          <p:cNvPr id="9" name="8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21510" name="Picture 3" descr="C:\Users\Cintia\Desktop\Libro periferias\PLANO 9 - CENTRALIDADES Y ACCESIBILIDADES.jpg"/>
          <p:cNvPicPr>
            <a:picLocks noChangeAspect="1" noChangeArrowheads="1"/>
          </p:cNvPicPr>
          <p:nvPr/>
        </p:nvPicPr>
        <p:blipFill>
          <a:blip r:embed="rId4">
            <a:clrChange>
              <a:clrFrom>
                <a:srgbClr val="FFFFFF"/>
              </a:clrFrom>
              <a:clrTo>
                <a:srgbClr val="FFFFFF">
                  <a:alpha val="0"/>
                </a:srgbClr>
              </a:clrTo>
            </a:clrChange>
          </a:blip>
          <a:srcRect l="8693" t="986" r="7324" b="20197"/>
          <a:stretch>
            <a:fillRect/>
          </a:stretch>
        </p:blipFill>
        <p:spPr bwMode="auto">
          <a:xfrm>
            <a:off x="5795963" y="1979613"/>
            <a:ext cx="3194050" cy="3748087"/>
          </a:xfrm>
          <a:prstGeom prst="rect">
            <a:avLst/>
          </a:prstGeom>
          <a:noFill/>
          <a:ln w="9525">
            <a:noFill/>
            <a:miter lim="800000"/>
            <a:headEnd/>
            <a:tailEnd/>
          </a:ln>
        </p:spPr>
      </p:pic>
      <p:pic>
        <p:nvPicPr>
          <p:cNvPr id="21511" name="Picture 4" descr="C:\Users\Cintia\Desktop\Libro periferias\PLANO 9 - CENTRALIDADES Y ACCESIBILIDADES.jpg"/>
          <p:cNvPicPr>
            <a:picLocks noChangeAspect="1" noChangeArrowheads="1"/>
          </p:cNvPicPr>
          <p:nvPr/>
        </p:nvPicPr>
        <p:blipFill>
          <a:blip r:embed="rId4">
            <a:clrChange>
              <a:clrFrom>
                <a:srgbClr val="FFFFFF"/>
              </a:clrFrom>
              <a:clrTo>
                <a:srgbClr val="FFFFFF">
                  <a:alpha val="0"/>
                </a:srgbClr>
              </a:clrTo>
            </a:clrChange>
          </a:blip>
          <a:srcRect l="27699" t="81567" r="8041" b="3230"/>
          <a:stretch>
            <a:fillRect/>
          </a:stretch>
        </p:blipFill>
        <p:spPr bwMode="auto">
          <a:xfrm>
            <a:off x="4500563" y="5072063"/>
            <a:ext cx="2735262" cy="809625"/>
          </a:xfrm>
          <a:prstGeom prst="rect">
            <a:avLst/>
          </a:prstGeom>
          <a:noFill/>
          <a:ln w="9525">
            <a:noFill/>
            <a:miter lim="800000"/>
            <a:headEnd/>
            <a:tailEnd/>
          </a:ln>
        </p:spPr>
      </p:pic>
      <p:sp>
        <p:nvSpPr>
          <p:cNvPr id="21512" name="12 Rectángulo"/>
          <p:cNvSpPr>
            <a:spLocks noChangeArrowheads="1"/>
          </p:cNvSpPr>
          <p:nvPr/>
        </p:nvSpPr>
        <p:spPr bwMode="auto">
          <a:xfrm>
            <a:off x="5364163" y="1619250"/>
            <a:ext cx="2736850" cy="307975"/>
          </a:xfrm>
          <a:prstGeom prst="rect">
            <a:avLst/>
          </a:prstGeom>
          <a:noFill/>
          <a:ln w="9525">
            <a:noFill/>
            <a:miter lim="800000"/>
            <a:headEnd/>
            <a:tailEnd/>
          </a:ln>
        </p:spPr>
        <p:txBody>
          <a:bodyPr>
            <a:spAutoFit/>
          </a:bodyPr>
          <a:lstStyle/>
          <a:p>
            <a:pPr algn="r"/>
            <a:r>
              <a:rPr lang="es-AR" sz="1400" b="1">
                <a:cs typeface="Times New Roman" pitchFamily="18" charset="0"/>
              </a:rPr>
              <a:t>Centralidades y accesibilidad </a:t>
            </a:r>
            <a:endParaRPr lang="es-ES" sz="1400" b="1">
              <a:cs typeface="Times New Roman" pitchFamily="18" charset="0"/>
            </a:endParaRPr>
          </a:p>
        </p:txBody>
      </p:sp>
      <p:sp>
        <p:nvSpPr>
          <p:cNvPr id="14" name="13 Rectángulo"/>
          <p:cNvSpPr/>
          <p:nvPr/>
        </p:nvSpPr>
        <p:spPr>
          <a:xfrm>
            <a:off x="3294063" y="1071563"/>
            <a:ext cx="2717800" cy="400050"/>
          </a:xfrm>
          <a:prstGeom prst="rect">
            <a:avLst/>
          </a:prstGeom>
        </p:spPr>
        <p:txBody>
          <a:bodyPr>
            <a:spAutoFit/>
          </a:bodyPr>
          <a:lstStyle/>
          <a:p>
            <a:pPr algn="just">
              <a:defRPr/>
            </a:pPr>
            <a:r>
              <a:rPr lang="es-ES_tradnl" sz="2000" b="1" dirty="0">
                <a:solidFill>
                  <a:schemeClr val="accent6"/>
                </a:solidFill>
                <a:latin typeface="Arial" pitchFamily="34" charset="0"/>
                <a:ea typeface="Times New Roman" pitchFamily="18" charset="0"/>
                <a:cs typeface="Arial" pitchFamily="34" charset="0"/>
              </a:rPr>
              <a:t>Factores físicos</a:t>
            </a:r>
          </a:p>
        </p:txBody>
      </p:sp>
      <p:sp>
        <p:nvSpPr>
          <p:cNvPr id="21514" name="14 Rectángulo"/>
          <p:cNvSpPr>
            <a:spLocks noChangeArrowheads="1"/>
          </p:cNvSpPr>
          <p:nvPr/>
        </p:nvSpPr>
        <p:spPr bwMode="auto">
          <a:xfrm>
            <a:off x="2843213" y="6040438"/>
            <a:ext cx="6300787" cy="246062"/>
          </a:xfrm>
          <a:prstGeom prst="rect">
            <a:avLst/>
          </a:prstGeom>
          <a:noFill/>
          <a:ln w="9525">
            <a:noFill/>
            <a:miter lim="800000"/>
            <a:headEnd/>
            <a:tailEnd/>
          </a:ln>
        </p:spPr>
        <p:txBody>
          <a:bodyPr>
            <a:spAutoFit/>
          </a:bodyPr>
          <a:lstStyle/>
          <a:p>
            <a:r>
              <a:rPr lang="es-AR" sz="1000"/>
              <a:t>Fuente: elaboración propia sobre fotografía área Google Earth, 2010</a:t>
            </a:r>
            <a:endParaRPr lang="es-ES" sz="1000"/>
          </a:p>
        </p:txBody>
      </p:sp>
      <p:sp>
        <p:nvSpPr>
          <p:cNvPr id="15"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531"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pic>
        <p:nvPicPr>
          <p:cNvPr id="22532" name="Picture 1" descr="PLANO 8"/>
          <p:cNvPicPr>
            <a:picLocks noChangeAspect="1" noChangeArrowheads="1"/>
          </p:cNvPicPr>
          <p:nvPr/>
        </p:nvPicPr>
        <p:blipFill>
          <a:blip r:embed="rId2">
            <a:clrChange>
              <a:clrFrom>
                <a:srgbClr val="FFFFFF"/>
              </a:clrFrom>
              <a:clrTo>
                <a:srgbClr val="FFFFFF">
                  <a:alpha val="0"/>
                </a:srgbClr>
              </a:clrTo>
            </a:clrChange>
          </a:blip>
          <a:srcRect b="14137"/>
          <a:stretch>
            <a:fillRect/>
          </a:stretch>
        </p:blipFill>
        <p:spPr bwMode="auto">
          <a:xfrm>
            <a:off x="468313" y="1816100"/>
            <a:ext cx="3465512" cy="3722688"/>
          </a:xfrm>
          <a:prstGeom prst="rect">
            <a:avLst/>
          </a:prstGeom>
          <a:noFill/>
          <a:ln w="9525">
            <a:noFill/>
            <a:miter lim="800000"/>
            <a:headEnd/>
            <a:tailEnd/>
          </a:ln>
        </p:spPr>
      </p:pic>
      <p:sp>
        <p:nvSpPr>
          <p:cNvPr id="22533"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sp>
        <p:nvSpPr>
          <p:cNvPr id="22534"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pic>
        <p:nvPicPr>
          <p:cNvPr id="22535" name="Picture 5" descr="PLANO 8"/>
          <p:cNvPicPr>
            <a:picLocks noChangeAspect="1" noChangeArrowheads="1"/>
          </p:cNvPicPr>
          <p:nvPr/>
        </p:nvPicPr>
        <p:blipFill>
          <a:blip r:embed="rId2">
            <a:clrChange>
              <a:clrFrom>
                <a:srgbClr val="FFFFFF"/>
              </a:clrFrom>
              <a:clrTo>
                <a:srgbClr val="FFFFFF">
                  <a:alpha val="0"/>
                </a:srgbClr>
              </a:clrTo>
            </a:clrChange>
          </a:blip>
          <a:srcRect l="43961" t="86926"/>
          <a:stretch>
            <a:fillRect/>
          </a:stretch>
        </p:blipFill>
        <p:spPr bwMode="auto">
          <a:xfrm>
            <a:off x="2916238" y="5210175"/>
            <a:ext cx="2668587" cy="777875"/>
          </a:xfrm>
          <a:prstGeom prst="rect">
            <a:avLst/>
          </a:prstGeom>
          <a:noFill/>
          <a:ln w="9525">
            <a:noFill/>
            <a:miter lim="800000"/>
            <a:headEnd/>
            <a:tailEnd/>
          </a:ln>
        </p:spPr>
      </p:pic>
      <p:sp>
        <p:nvSpPr>
          <p:cNvPr id="13" name="12 Rectángulo"/>
          <p:cNvSpPr/>
          <p:nvPr/>
        </p:nvSpPr>
        <p:spPr>
          <a:xfrm>
            <a:off x="250825" y="1143000"/>
            <a:ext cx="8353425" cy="400050"/>
          </a:xfrm>
          <a:prstGeom prst="rect">
            <a:avLst/>
          </a:prstGeom>
        </p:spPr>
        <p:txBody>
          <a:bodyPr>
            <a:spAutoFit/>
          </a:bodyPr>
          <a:lstStyle/>
          <a:p>
            <a:pPr algn="just">
              <a:defRPr/>
            </a:pPr>
            <a:r>
              <a:rPr lang="es-ES_tradnl" sz="2000" b="1" dirty="0">
                <a:solidFill>
                  <a:schemeClr val="tx1">
                    <a:lumMod val="50000"/>
                  </a:schemeClr>
                </a:solidFill>
                <a:latin typeface="Arial" pitchFamily="34" charset="0"/>
                <a:ea typeface="Times New Roman" pitchFamily="18" charset="0"/>
                <a:cs typeface="Arial" pitchFamily="34" charset="0"/>
              </a:rPr>
              <a:t>   </a:t>
            </a:r>
            <a:r>
              <a:rPr lang="es-ES_tradnl" sz="2000" b="1" dirty="0">
                <a:solidFill>
                  <a:schemeClr val="accent6"/>
                </a:solidFill>
                <a:latin typeface="Arial" pitchFamily="34" charset="0"/>
                <a:ea typeface="Times New Roman" pitchFamily="18" charset="0"/>
                <a:cs typeface="Arial" pitchFamily="34" charset="0"/>
              </a:rPr>
              <a:t>Factores sociales                                  Factores normativos              </a:t>
            </a:r>
          </a:p>
        </p:txBody>
      </p:sp>
      <p:pic>
        <p:nvPicPr>
          <p:cNvPr id="22537" name="Picture 7" descr="PLANO NORMA"/>
          <p:cNvPicPr>
            <a:picLocks noChangeAspect="1" noChangeArrowheads="1"/>
          </p:cNvPicPr>
          <p:nvPr/>
        </p:nvPicPr>
        <p:blipFill>
          <a:blip r:embed="rId3">
            <a:clrChange>
              <a:clrFrom>
                <a:srgbClr val="FFFFFF"/>
              </a:clrFrom>
              <a:clrTo>
                <a:srgbClr val="FFFFFF">
                  <a:alpha val="0"/>
                </a:srgbClr>
              </a:clrTo>
            </a:clrChange>
          </a:blip>
          <a:srcRect t="1112" b="-383"/>
          <a:stretch>
            <a:fillRect/>
          </a:stretch>
        </p:blipFill>
        <p:spPr bwMode="auto">
          <a:xfrm>
            <a:off x="5292725" y="1571625"/>
            <a:ext cx="3635375" cy="4540250"/>
          </a:xfrm>
          <a:prstGeom prst="rect">
            <a:avLst/>
          </a:prstGeom>
          <a:noFill/>
          <a:ln w="9525">
            <a:noFill/>
            <a:miter lim="800000"/>
            <a:headEnd/>
            <a:tailEnd/>
          </a:ln>
        </p:spPr>
      </p:pic>
      <p:sp>
        <p:nvSpPr>
          <p:cNvPr id="22538" name="Rectangle 8"/>
          <p:cNvSpPr>
            <a:spLocks noChangeArrowheads="1"/>
          </p:cNvSpPr>
          <p:nvPr/>
        </p:nvSpPr>
        <p:spPr bwMode="auto">
          <a:xfrm>
            <a:off x="5076825" y="6072188"/>
            <a:ext cx="4175125" cy="246062"/>
          </a:xfrm>
          <a:prstGeom prst="rect">
            <a:avLst/>
          </a:prstGeom>
          <a:noFill/>
          <a:ln w="9525">
            <a:noFill/>
            <a:miter lim="800000"/>
            <a:headEnd/>
            <a:tailEnd/>
          </a:ln>
        </p:spPr>
        <p:txBody>
          <a:bodyPr anchor="ctr">
            <a:spAutoFit/>
          </a:bodyPr>
          <a:lstStyle/>
          <a:p>
            <a:pPr algn="just"/>
            <a:r>
              <a:rPr lang="es-AR" sz="1000">
                <a:cs typeface="Times New Roman" pitchFamily="18" charset="0"/>
              </a:rPr>
              <a:t>Fuente: elaboración propia sobre  Código Urbano Rosario, 2010.</a:t>
            </a:r>
            <a:endParaRPr lang="es-AR" sz="1800"/>
          </a:p>
        </p:txBody>
      </p:sp>
      <p:sp>
        <p:nvSpPr>
          <p:cNvPr id="22539" name="15 Rectángulo"/>
          <p:cNvSpPr>
            <a:spLocks noChangeArrowheads="1"/>
          </p:cNvSpPr>
          <p:nvPr/>
        </p:nvSpPr>
        <p:spPr bwMode="auto">
          <a:xfrm>
            <a:off x="0" y="6072188"/>
            <a:ext cx="5003800" cy="246062"/>
          </a:xfrm>
          <a:prstGeom prst="rect">
            <a:avLst/>
          </a:prstGeom>
          <a:noFill/>
          <a:ln w="9525">
            <a:noFill/>
            <a:miter lim="800000"/>
            <a:headEnd/>
            <a:tailEnd/>
          </a:ln>
        </p:spPr>
        <p:txBody>
          <a:bodyPr>
            <a:spAutoFit/>
          </a:bodyPr>
          <a:lstStyle/>
          <a:p>
            <a:r>
              <a:rPr lang="es-AR" sz="1000"/>
              <a:t>Fuente: elaboración propia  sobre Observatorio Social  Municipalidad Rosario, 2010</a:t>
            </a:r>
            <a:endParaRPr lang="es-ES" sz="1000"/>
          </a:p>
        </p:txBody>
      </p:sp>
      <p:sp>
        <p:nvSpPr>
          <p:cNvPr id="17"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555"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algn="just"/>
            <a:r>
              <a:rPr lang="es-AR" sz="1000">
                <a:cs typeface="Times New Roman" pitchFamily="18" charset="0"/>
              </a:rPr>
              <a:t>           </a:t>
            </a:r>
            <a:endParaRPr lang="es-AR" sz="1800"/>
          </a:p>
        </p:txBody>
      </p:sp>
      <p:pic>
        <p:nvPicPr>
          <p:cNvPr id="23556" name="Picture 2" descr="C:\Users\Cintia\Desktop\Libro periferias\PLANO 10.jpg"/>
          <p:cNvPicPr>
            <a:picLocks noChangeAspect="1" noChangeArrowheads="1"/>
          </p:cNvPicPr>
          <p:nvPr/>
        </p:nvPicPr>
        <p:blipFill>
          <a:blip r:embed="rId3">
            <a:clrChange>
              <a:clrFrom>
                <a:srgbClr val="FFFFFF"/>
              </a:clrFrom>
              <a:clrTo>
                <a:srgbClr val="FFFFFF">
                  <a:alpha val="0"/>
                </a:srgbClr>
              </a:clrTo>
            </a:clrChange>
          </a:blip>
          <a:srcRect t="5475" b="9525"/>
          <a:stretch>
            <a:fillRect/>
          </a:stretch>
        </p:blipFill>
        <p:spPr bwMode="auto">
          <a:xfrm>
            <a:off x="827088" y="1916113"/>
            <a:ext cx="3829050" cy="4068762"/>
          </a:xfrm>
          <a:prstGeom prst="rect">
            <a:avLst/>
          </a:prstGeom>
          <a:noFill/>
          <a:ln w="9525">
            <a:noFill/>
            <a:miter lim="800000"/>
            <a:headEnd/>
            <a:tailEnd/>
          </a:ln>
        </p:spPr>
      </p:pic>
      <p:sp>
        <p:nvSpPr>
          <p:cNvPr id="12293" name="Rectangle 1"/>
          <p:cNvSpPr>
            <a:spLocks noChangeArrowheads="1"/>
          </p:cNvSpPr>
          <p:nvPr/>
        </p:nvSpPr>
        <p:spPr bwMode="auto">
          <a:xfrm>
            <a:off x="611188" y="1143000"/>
            <a:ext cx="7416800" cy="430213"/>
          </a:xfrm>
          <a:prstGeom prst="rect">
            <a:avLst/>
          </a:prstGeom>
          <a:noFill/>
          <a:ln w="9525">
            <a:noFill/>
            <a:miter lim="800000"/>
            <a:headEnd/>
            <a:tailEnd/>
          </a:ln>
        </p:spPr>
        <p:txBody>
          <a:bodyPr anchor="ctr">
            <a:spAutoFit/>
          </a:bodyPr>
          <a:lstStyle/>
          <a:p>
            <a:pPr algn="just">
              <a:defRPr/>
            </a:pPr>
            <a:r>
              <a:rPr lang="es-AR" sz="2200" b="1" dirty="0">
                <a:cs typeface="Times New Roman" pitchFamily="18" charset="0"/>
              </a:rPr>
              <a:t>	</a:t>
            </a:r>
            <a:r>
              <a:rPr lang="es-AR" sz="2000" b="1" dirty="0">
                <a:solidFill>
                  <a:schemeClr val="accent6"/>
                </a:solidFill>
                <a:cs typeface="Times New Roman" pitchFamily="18" charset="0"/>
              </a:rPr>
              <a:t>Delimitación de sub-zonas de los precios</a:t>
            </a:r>
            <a:endParaRPr lang="es-AR" sz="2000" dirty="0">
              <a:solidFill>
                <a:schemeClr val="accent6"/>
              </a:solidFill>
            </a:endParaRPr>
          </a:p>
        </p:txBody>
      </p:sp>
      <p:sp>
        <p:nvSpPr>
          <p:cNvPr id="9" name="8 Rectángulo"/>
          <p:cNvSpPr/>
          <p:nvPr/>
        </p:nvSpPr>
        <p:spPr>
          <a:xfrm>
            <a:off x="755650" y="1643063"/>
            <a:ext cx="8388350" cy="307975"/>
          </a:xfrm>
          <a:prstGeom prst="rect">
            <a:avLst/>
          </a:prstGeom>
        </p:spPr>
        <p:txBody>
          <a:bodyPr>
            <a:spAutoFit/>
          </a:bodyPr>
          <a:lstStyle/>
          <a:p>
            <a:pPr>
              <a:defRPr/>
            </a:pPr>
            <a:r>
              <a:rPr lang="es-AR" sz="1400" b="1" dirty="0">
                <a:solidFill>
                  <a:schemeClr val="tx1">
                    <a:lumMod val="50000"/>
                  </a:schemeClr>
                </a:solidFill>
              </a:rPr>
              <a:t>Terrenos                                                                            Inmuebles     </a:t>
            </a:r>
            <a:endParaRPr lang="es-ES" sz="1400" dirty="0">
              <a:solidFill>
                <a:schemeClr val="tx1">
                  <a:lumMod val="50000"/>
                </a:schemeClr>
              </a:solidFill>
            </a:endParaRPr>
          </a:p>
        </p:txBody>
      </p:sp>
      <p:sp>
        <p:nvSpPr>
          <p:cNvPr id="23559" name="9 Rectángulo"/>
          <p:cNvSpPr>
            <a:spLocks noChangeArrowheads="1"/>
          </p:cNvSpPr>
          <p:nvPr/>
        </p:nvSpPr>
        <p:spPr bwMode="auto">
          <a:xfrm>
            <a:off x="179388" y="6056313"/>
            <a:ext cx="8964612" cy="246062"/>
          </a:xfrm>
          <a:prstGeom prst="rect">
            <a:avLst/>
          </a:prstGeom>
          <a:noFill/>
          <a:ln w="9525">
            <a:noFill/>
            <a:miter lim="800000"/>
            <a:headEnd/>
            <a:tailEnd/>
          </a:ln>
        </p:spPr>
        <p:txBody>
          <a:bodyPr>
            <a:spAutoFit/>
          </a:bodyPr>
          <a:lstStyle/>
          <a:p>
            <a:r>
              <a:rPr lang="es-AR" sz="1000"/>
              <a:t>Fuente: elaboración propia sobre avisos clasificados, entrevistas a agente inmobiliario y Guías de Tasaciones, 2010.</a:t>
            </a:r>
            <a:endParaRPr lang="es-ES" sz="1000"/>
          </a:p>
        </p:txBody>
      </p:sp>
      <p:pic>
        <p:nvPicPr>
          <p:cNvPr id="23560" name="Picture 1" descr="PLANO 12"/>
          <p:cNvPicPr>
            <a:picLocks noChangeAspect="1" noChangeArrowheads="1"/>
          </p:cNvPicPr>
          <p:nvPr/>
        </p:nvPicPr>
        <p:blipFill>
          <a:blip r:embed="rId4">
            <a:clrChange>
              <a:clrFrom>
                <a:srgbClr val="FFFFFF"/>
              </a:clrFrom>
              <a:clrTo>
                <a:srgbClr val="FFFFFF">
                  <a:alpha val="0"/>
                </a:srgbClr>
              </a:clrTo>
            </a:clrChange>
          </a:blip>
          <a:srcRect t="2361" b="2452"/>
          <a:stretch>
            <a:fillRect/>
          </a:stretch>
        </p:blipFill>
        <p:spPr bwMode="auto">
          <a:xfrm>
            <a:off x="5364163" y="1857375"/>
            <a:ext cx="3649662" cy="4343400"/>
          </a:xfrm>
          <a:prstGeom prst="rect">
            <a:avLst/>
          </a:prstGeom>
          <a:noFill/>
          <a:ln w="9525">
            <a:noFill/>
            <a:miter lim="800000"/>
            <a:headEnd/>
            <a:tailEnd/>
          </a:ln>
        </p:spPr>
      </p:pic>
      <p:sp>
        <p:nvSpPr>
          <p:cNvPr id="13"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3 Rectángulo"/>
          <p:cNvSpPr>
            <a:spLocks noChangeArrowheads="1"/>
          </p:cNvSpPr>
          <p:nvPr/>
        </p:nvSpPr>
        <p:spPr bwMode="auto">
          <a:xfrm>
            <a:off x="323850" y="1785938"/>
            <a:ext cx="8712200" cy="1108075"/>
          </a:xfrm>
          <a:prstGeom prst="rect">
            <a:avLst/>
          </a:prstGeom>
          <a:noFill/>
          <a:ln w="9525">
            <a:noFill/>
            <a:miter lim="800000"/>
            <a:headEnd/>
            <a:tailEnd/>
          </a:ln>
        </p:spPr>
        <p:txBody>
          <a:bodyPr>
            <a:spAutoFit/>
          </a:bodyPr>
          <a:lstStyle/>
          <a:p>
            <a:pPr>
              <a:buFont typeface="Wingdings" pitchFamily="2" charset="2"/>
              <a:buChar char="§"/>
            </a:pPr>
            <a:r>
              <a:rPr lang="es-AR" sz="1400">
                <a:solidFill>
                  <a:srgbClr val="FF3300"/>
                </a:solidFill>
              </a:rPr>
              <a:t> </a:t>
            </a:r>
            <a:r>
              <a:rPr lang="es-AR" sz="1400" b="1"/>
              <a:t>Evolución similar precios promedios terrenos</a:t>
            </a:r>
            <a:r>
              <a:rPr lang="es-AR" sz="1400"/>
              <a:t> en Periferia  y Rosario. La tasa de crecimiento ha sido mayor prácticamente </a:t>
            </a:r>
            <a:r>
              <a:rPr lang="es-AR" sz="1400" b="1"/>
              <a:t>triplicando valores </a:t>
            </a:r>
            <a:r>
              <a:rPr lang="es-AR" sz="1400"/>
              <a:t>(288 %).</a:t>
            </a:r>
          </a:p>
          <a:p>
            <a:endParaRPr lang="es-AR" sz="1000"/>
          </a:p>
          <a:p>
            <a:pPr>
              <a:buClr>
                <a:srgbClr val="FF3300"/>
              </a:buClr>
              <a:buFont typeface="Wingdings" pitchFamily="2" charset="2"/>
              <a:buChar char="§"/>
            </a:pPr>
            <a:r>
              <a:rPr lang="es-AR" sz="1400"/>
              <a:t> Gran diferencia entre los precios en las áreas urbanas (Zona II) y semi - urbanas (Zona III) con las rurales (Zona IV) donde son los valores más bajos (50 % U$s Prom).</a:t>
            </a:r>
            <a:endParaRPr lang="es-ES" sz="1400">
              <a:solidFill>
                <a:srgbClr val="FF3300"/>
              </a:solidFill>
            </a:endParaRPr>
          </a:p>
        </p:txBody>
      </p:sp>
      <p:graphicFrame>
        <p:nvGraphicFramePr>
          <p:cNvPr id="5" name="4 Tabla"/>
          <p:cNvGraphicFramePr>
            <a:graphicFrameLocks noGrp="1"/>
          </p:cNvGraphicFramePr>
          <p:nvPr/>
        </p:nvGraphicFramePr>
        <p:xfrm>
          <a:off x="323850" y="3016250"/>
          <a:ext cx="3680634" cy="2936240"/>
        </p:xfrm>
        <a:graphic>
          <a:graphicData uri="http://schemas.openxmlformats.org/drawingml/2006/table">
            <a:tbl>
              <a:tblPr/>
              <a:tblGrid>
                <a:gridCol w="934634"/>
                <a:gridCol w="1249363"/>
                <a:gridCol w="1496637"/>
              </a:tblGrid>
              <a:tr h="242570">
                <a:tc rowSpan="2">
                  <a:txBody>
                    <a:bodyPr/>
                    <a:lstStyle/>
                    <a:p>
                      <a:pPr algn="ctr">
                        <a:spcAft>
                          <a:spcPts val="0"/>
                        </a:spcAft>
                      </a:pPr>
                      <a:r>
                        <a:rPr lang="es-AR" sz="1100" b="1" dirty="0">
                          <a:solidFill>
                            <a:schemeClr val="tx1">
                              <a:lumMod val="50000"/>
                            </a:schemeClr>
                          </a:solidFill>
                          <a:latin typeface="Arial"/>
                          <a:ea typeface="Times New Roman"/>
                        </a:rPr>
                        <a:t>Año</a:t>
                      </a:r>
                      <a:endParaRPr lang="es-ES" sz="1100" dirty="0">
                        <a:solidFill>
                          <a:schemeClr val="tx1">
                            <a:lumMod val="50000"/>
                          </a:schemeClr>
                        </a:solidFill>
                        <a:latin typeface="Arial"/>
                        <a:ea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8D8D8"/>
                    </a:solidFill>
                  </a:tcPr>
                </a:tc>
                <a:tc>
                  <a:txBody>
                    <a:bodyPr/>
                    <a:lstStyle/>
                    <a:p>
                      <a:pPr algn="ctr">
                        <a:spcAft>
                          <a:spcPts val="0"/>
                        </a:spcAft>
                      </a:pPr>
                      <a:r>
                        <a:rPr lang="es-ES" sz="1100" b="1" dirty="0">
                          <a:solidFill>
                            <a:schemeClr val="tx1">
                              <a:lumMod val="50000"/>
                            </a:schemeClr>
                          </a:solidFill>
                          <a:latin typeface="Arial"/>
                          <a:ea typeface="Times New Roman"/>
                        </a:rPr>
                        <a:t>Precio Promedio</a:t>
                      </a:r>
                      <a:endParaRPr lang="es-ES" sz="1100" dirty="0">
                        <a:solidFill>
                          <a:schemeClr val="tx1">
                            <a:lumMod val="50000"/>
                          </a:schemeClr>
                        </a:solidFill>
                        <a:latin typeface="Arial"/>
                        <a:ea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8D8D8"/>
                    </a:solidFill>
                  </a:tcPr>
                </a:tc>
                <a:tc>
                  <a:txBody>
                    <a:bodyPr/>
                    <a:lstStyle/>
                    <a:p>
                      <a:pPr algn="ctr">
                        <a:spcAft>
                          <a:spcPts val="0"/>
                        </a:spcAft>
                      </a:pPr>
                      <a:r>
                        <a:rPr lang="es-ES" sz="1100" b="1" dirty="0">
                          <a:solidFill>
                            <a:schemeClr val="tx1">
                              <a:lumMod val="50000"/>
                            </a:schemeClr>
                          </a:solidFill>
                          <a:latin typeface="Arial"/>
                          <a:ea typeface="Times New Roman"/>
                        </a:rPr>
                        <a:t>Precio Promedio</a:t>
                      </a:r>
                      <a:endParaRPr lang="es-ES" sz="1100" dirty="0">
                        <a:solidFill>
                          <a:schemeClr val="tx1">
                            <a:lumMod val="50000"/>
                          </a:schemeClr>
                        </a:solidFill>
                        <a:latin typeface="Arial"/>
                        <a:ea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8D8D8"/>
                    </a:solidFill>
                  </a:tcPr>
                </a:tc>
              </a:tr>
              <a:tr h="230505">
                <a:tc vMerge="1">
                  <a:txBody>
                    <a:bodyPr/>
                    <a:lstStyle/>
                    <a:p>
                      <a:endParaRPr lang="es-ES"/>
                    </a:p>
                  </a:txBody>
                  <a:tcPr/>
                </a:tc>
                <a:tc>
                  <a:txBody>
                    <a:bodyPr/>
                    <a:lstStyle/>
                    <a:p>
                      <a:pPr algn="ctr">
                        <a:spcAft>
                          <a:spcPts val="0"/>
                        </a:spcAft>
                      </a:pPr>
                      <a:r>
                        <a:rPr lang="es-AR" sz="1100" b="1" dirty="0">
                          <a:solidFill>
                            <a:schemeClr val="tx1">
                              <a:lumMod val="50000"/>
                            </a:schemeClr>
                          </a:solidFill>
                          <a:latin typeface="Arial"/>
                          <a:ea typeface="Times New Roman"/>
                        </a:rPr>
                        <a:t>Rosario (</a:t>
                      </a:r>
                      <a:r>
                        <a:rPr lang="es-AR" sz="1100" b="1" dirty="0" err="1">
                          <a:solidFill>
                            <a:schemeClr val="tx1">
                              <a:lumMod val="50000"/>
                            </a:schemeClr>
                          </a:solidFill>
                          <a:latin typeface="Arial"/>
                          <a:ea typeface="Times New Roman"/>
                        </a:rPr>
                        <a:t>U$s</a:t>
                      </a:r>
                      <a:r>
                        <a:rPr lang="es-AR" sz="1100" b="1" dirty="0">
                          <a:solidFill>
                            <a:schemeClr val="tx1">
                              <a:lumMod val="50000"/>
                            </a:schemeClr>
                          </a:solidFill>
                          <a:latin typeface="Arial"/>
                          <a:ea typeface="Times New Roman"/>
                        </a:rPr>
                        <a:t>/m</a:t>
                      </a:r>
                      <a:r>
                        <a:rPr lang="es-AR" sz="1100" b="1" baseline="30000" dirty="0">
                          <a:solidFill>
                            <a:schemeClr val="tx1">
                              <a:lumMod val="50000"/>
                            </a:schemeClr>
                          </a:solidFill>
                          <a:latin typeface="Arial"/>
                          <a:ea typeface="Times New Roman"/>
                        </a:rPr>
                        <a:t>2</a:t>
                      </a:r>
                      <a:r>
                        <a:rPr lang="es-AR" sz="1100" b="1" dirty="0">
                          <a:solidFill>
                            <a:schemeClr val="tx1">
                              <a:lumMod val="50000"/>
                            </a:schemeClr>
                          </a:solidFill>
                          <a:latin typeface="Arial"/>
                          <a:ea typeface="Times New Roman"/>
                        </a:rPr>
                        <a:t>)</a:t>
                      </a:r>
                      <a:endParaRPr lang="es-ES" sz="1100" dirty="0">
                        <a:solidFill>
                          <a:schemeClr val="tx1">
                            <a:lumMod val="50000"/>
                          </a:schemeClr>
                        </a:solidFill>
                        <a:latin typeface="Arial"/>
                        <a:ea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D8D8D8"/>
                    </a:solidFill>
                  </a:tcPr>
                </a:tc>
                <a:tc>
                  <a:txBody>
                    <a:bodyPr/>
                    <a:lstStyle/>
                    <a:p>
                      <a:pPr algn="ctr">
                        <a:spcAft>
                          <a:spcPts val="0"/>
                        </a:spcAft>
                      </a:pPr>
                      <a:r>
                        <a:rPr lang="es-ES" sz="1100" b="1" dirty="0">
                          <a:solidFill>
                            <a:schemeClr val="tx1">
                              <a:lumMod val="50000"/>
                            </a:schemeClr>
                          </a:solidFill>
                          <a:latin typeface="Arial"/>
                          <a:ea typeface="Times New Roman"/>
                        </a:rPr>
                        <a:t>Periferia  (</a:t>
                      </a:r>
                      <a:r>
                        <a:rPr lang="es-ES" sz="1100" b="1" dirty="0" err="1">
                          <a:solidFill>
                            <a:schemeClr val="tx1">
                              <a:lumMod val="50000"/>
                            </a:schemeClr>
                          </a:solidFill>
                          <a:latin typeface="Arial"/>
                          <a:ea typeface="Times New Roman"/>
                        </a:rPr>
                        <a:t>U$s</a:t>
                      </a:r>
                      <a:r>
                        <a:rPr lang="es-ES" sz="1100" b="1" dirty="0">
                          <a:solidFill>
                            <a:schemeClr val="tx1">
                              <a:lumMod val="50000"/>
                            </a:schemeClr>
                          </a:solidFill>
                          <a:latin typeface="Arial"/>
                          <a:ea typeface="Times New Roman"/>
                        </a:rPr>
                        <a:t>/m</a:t>
                      </a:r>
                      <a:r>
                        <a:rPr lang="es-ES" sz="1100" b="1" baseline="30000" dirty="0">
                          <a:solidFill>
                            <a:schemeClr val="tx1">
                              <a:lumMod val="50000"/>
                            </a:schemeClr>
                          </a:solidFill>
                          <a:latin typeface="Arial"/>
                          <a:ea typeface="Times New Roman"/>
                        </a:rPr>
                        <a:t>2</a:t>
                      </a:r>
                      <a:r>
                        <a:rPr lang="es-ES" sz="1100" b="1" dirty="0">
                          <a:solidFill>
                            <a:schemeClr val="tx1">
                              <a:lumMod val="50000"/>
                            </a:schemeClr>
                          </a:solidFill>
                          <a:latin typeface="Arial"/>
                          <a:ea typeface="Times New Roman"/>
                        </a:rPr>
                        <a:t>)</a:t>
                      </a:r>
                      <a:endParaRPr lang="es-ES" sz="1100" dirty="0">
                        <a:solidFill>
                          <a:schemeClr val="tx1">
                            <a:lumMod val="50000"/>
                          </a:schemeClr>
                        </a:solidFill>
                        <a:latin typeface="Arial"/>
                        <a:ea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D8D8D8"/>
                    </a:solidFill>
                  </a:tcPr>
                </a:tc>
              </a:tr>
              <a:tr h="230505">
                <a:tc>
                  <a:txBody>
                    <a:bodyPr/>
                    <a:lstStyle/>
                    <a:p>
                      <a:pPr algn="ctr">
                        <a:spcAft>
                          <a:spcPts val="0"/>
                        </a:spcAft>
                      </a:pPr>
                      <a:r>
                        <a:rPr lang="es-AR" sz="1100" dirty="0">
                          <a:latin typeface="Arial"/>
                          <a:ea typeface="Times New Roman"/>
                        </a:rPr>
                        <a:t>2001</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a:latin typeface="Arial"/>
                          <a:ea typeface="Times New Roman"/>
                        </a:rPr>
                        <a:t>230</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31,1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0505">
                <a:tc>
                  <a:txBody>
                    <a:bodyPr/>
                    <a:lstStyle/>
                    <a:p>
                      <a:pPr algn="ctr">
                        <a:spcAft>
                          <a:spcPts val="0"/>
                        </a:spcAft>
                      </a:pPr>
                      <a:r>
                        <a:rPr lang="es-AR" sz="1100" dirty="0">
                          <a:latin typeface="Arial"/>
                          <a:ea typeface="Times New Roman"/>
                        </a:rPr>
                        <a:t>2002</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a:latin typeface="Arial"/>
                          <a:ea typeface="Times New Roman"/>
                        </a:rPr>
                        <a:t>140</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18,4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440">
                <a:tc>
                  <a:txBody>
                    <a:bodyPr/>
                    <a:lstStyle/>
                    <a:p>
                      <a:pPr algn="ctr">
                        <a:spcAft>
                          <a:spcPts val="0"/>
                        </a:spcAft>
                      </a:pPr>
                      <a:r>
                        <a:rPr lang="es-AR" sz="1100" dirty="0">
                          <a:latin typeface="Arial"/>
                          <a:ea typeface="Times New Roman"/>
                        </a:rPr>
                        <a:t>2003</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dirty="0">
                          <a:latin typeface="Arial"/>
                          <a:ea typeface="Times New Roman"/>
                        </a:rPr>
                        <a:t>175</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25,6</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440">
                <a:tc>
                  <a:txBody>
                    <a:bodyPr/>
                    <a:lstStyle/>
                    <a:p>
                      <a:pPr algn="ctr">
                        <a:spcAft>
                          <a:spcPts val="0"/>
                        </a:spcAft>
                      </a:pPr>
                      <a:r>
                        <a:rPr lang="es-AR" sz="1100" dirty="0">
                          <a:latin typeface="Arial"/>
                          <a:ea typeface="Times New Roman"/>
                        </a:rPr>
                        <a:t>2004</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dirty="0">
                          <a:latin typeface="Arial"/>
                          <a:ea typeface="Times New Roman"/>
                        </a:rPr>
                        <a:t>205</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34,1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440">
                <a:tc>
                  <a:txBody>
                    <a:bodyPr/>
                    <a:lstStyle/>
                    <a:p>
                      <a:pPr algn="ctr">
                        <a:spcAft>
                          <a:spcPts val="0"/>
                        </a:spcAft>
                      </a:pPr>
                      <a:r>
                        <a:rPr lang="es-AR" sz="1100">
                          <a:latin typeface="Arial"/>
                          <a:ea typeface="Times New Roman"/>
                        </a:rPr>
                        <a:t>2005</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dirty="0">
                          <a:latin typeface="Arial"/>
                          <a:ea typeface="Times New Roman"/>
                        </a:rPr>
                        <a:t>240</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41,1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440">
                <a:tc>
                  <a:txBody>
                    <a:bodyPr/>
                    <a:lstStyle/>
                    <a:p>
                      <a:pPr algn="ctr">
                        <a:spcAft>
                          <a:spcPts val="0"/>
                        </a:spcAft>
                      </a:pPr>
                      <a:r>
                        <a:rPr lang="es-AR" sz="1100">
                          <a:latin typeface="Arial"/>
                          <a:ea typeface="Times New Roman"/>
                        </a:rPr>
                        <a:t>2006</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dirty="0">
                          <a:latin typeface="Arial"/>
                          <a:ea typeface="Times New Roman"/>
                        </a:rPr>
                        <a:t>280</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49,4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440">
                <a:tc>
                  <a:txBody>
                    <a:bodyPr/>
                    <a:lstStyle/>
                    <a:p>
                      <a:pPr algn="ctr">
                        <a:spcAft>
                          <a:spcPts val="0"/>
                        </a:spcAft>
                      </a:pPr>
                      <a:r>
                        <a:rPr lang="es-AR" sz="1100">
                          <a:latin typeface="Arial"/>
                          <a:ea typeface="Times New Roman"/>
                        </a:rPr>
                        <a:t>2007</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dirty="0">
                          <a:latin typeface="Arial"/>
                          <a:ea typeface="Times New Roman"/>
                        </a:rPr>
                        <a:t>325</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dirty="0">
                          <a:latin typeface="Arial"/>
                          <a:ea typeface="Times New Roman"/>
                        </a:rPr>
                        <a:t>57,4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0505">
                <a:tc>
                  <a:txBody>
                    <a:bodyPr/>
                    <a:lstStyle/>
                    <a:p>
                      <a:pPr algn="ctr">
                        <a:spcAft>
                          <a:spcPts val="0"/>
                        </a:spcAft>
                      </a:pPr>
                      <a:r>
                        <a:rPr lang="es-AR" sz="1100">
                          <a:latin typeface="Arial"/>
                          <a:ea typeface="Times New Roman"/>
                        </a:rPr>
                        <a:t>2008</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a:latin typeface="Arial"/>
                          <a:ea typeface="Times New Roman"/>
                        </a:rPr>
                        <a:t>370</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dirty="0">
                          <a:latin typeface="Arial"/>
                          <a:ea typeface="Times New Roman"/>
                        </a:rPr>
                        <a:t>67,4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8440">
                <a:tc>
                  <a:txBody>
                    <a:bodyPr/>
                    <a:lstStyle/>
                    <a:p>
                      <a:pPr algn="ctr">
                        <a:spcAft>
                          <a:spcPts val="0"/>
                        </a:spcAft>
                      </a:pPr>
                      <a:r>
                        <a:rPr lang="es-AR" sz="1100">
                          <a:latin typeface="Arial"/>
                          <a:ea typeface="Times New Roman"/>
                        </a:rPr>
                        <a:t>2009</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AR" sz="1100">
                          <a:latin typeface="Arial"/>
                          <a:ea typeface="Times New Roman"/>
                        </a:rPr>
                        <a:t>400</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dirty="0">
                          <a:latin typeface="Arial"/>
                          <a:ea typeface="Times New Roman"/>
                        </a:rPr>
                        <a:t>75,1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0505">
                <a:tc>
                  <a:txBody>
                    <a:bodyPr/>
                    <a:lstStyle/>
                    <a:p>
                      <a:pPr algn="ctr">
                        <a:spcAft>
                          <a:spcPts val="0"/>
                        </a:spcAft>
                      </a:pPr>
                      <a:r>
                        <a:rPr lang="es-AR" sz="1100">
                          <a:latin typeface="Arial"/>
                          <a:ea typeface="Times New Roman"/>
                        </a:rPr>
                        <a:t>2010</a:t>
                      </a:r>
                      <a:endParaRPr lang="es-ES" sz="110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440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dirty="0">
                          <a:latin typeface="Arial"/>
                          <a:ea typeface="Times New Roman"/>
                        </a:rPr>
                        <a:t>89,7</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30505">
                <a:tc>
                  <a:txBody>
                    <a:bodyPr/>
                    <a:lstStyle/>
                    <a:p>
                      <a:pPr algn="ctr">
                        <a:spcAft>
                          <a:spcPts val="0"/>
                        </a:spcAft>
                      </a:pPr>
                      <a:r>
                        <a:rPr lang="es-AR" sz="1100" dirty="0">
                          <a:latin typeface="Arial"/>
                          <a:ea typeface="Times New Roman"/>
                        </a:rPr>
                        <a:t>Var 01-10</a:t>
                      </a:r>
                      <a:endParaRPr lang="es-ES" sz="1100" dirty="0">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a:latin typeface="Arial"/>
                          <a:ea typeface="Times New Roman"/>
                        </a:rPr>
                        <a:t>191%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1100" dirty="0">
                          <a:latin typeface="Arial"/>
                          <a:ea typeface="Times New Roman"/>
                        </a:rPr>
                        <a:t>288%</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24639" name="Rectangle 1"/>
          <p:cNvSpPr>
            <a:spLocks noChangeArrowheads="1"/>
          </p:cNvSpPr>
          <p:nvPr/>
        </p:nvSpPr>
        <p:spPr bwMode="auto">
          <a:xfrm>
            <a:off x="250825" y="6072188"/>
            <a:ext cx="8642350" cy="246062"/>
          </a:xfrm>
          <a:prstGeom prst="rect">
            <a:avLst/>
          </a:prstGeom>
          <a:noFill/>
          <a:ln w="9525">
            <a:noFill/>
            <a:miter lim="800000"/>
            <a:headEnd/>
            <a:tailEnd/>
          </a:ln>
        </p:spPr>
        <p:txBody>
          <a:bodyPr anchor="ctr">
            <a:spAutoFit/>
          </a:bodyPr>
          <a:lstStyle/>
          <a:p>
            <a:pPr algn="just" eaLnBrk="0" hangingPunct="0"/>
            <a:r>
              <a:rPr lang="es-AR" altLang="zh-CN" sz="1000">
                <a:ea typeface="宋体" pitchFamily="2" charset="-122"/>
                <a:cs typeface="Times New Roman" pitchFamily="18" charset="0"/>
              </a:rPr>
              <a:t>Fuente: elaboración propia </a:t>
            </a:r>
            <a:r>
              <a:rPr lang="es-ES_tradnl" altLang="zh-CN" sz="1000">
                <a:ea typeface="宋体" pitchFamily="2" charset="-122"/>
                <a:cs typeface="Times New Roman" pitchFamily="18" charset="0"/>
              </a:rPr>
              <a:t>con Guía de Tasaciones</a:t>
            </a:r>
            <a:r>
              <a:rPr lang="es-AR" altLang="zh-CN" sz="1000">
                <a:ea typeface="宋体" pitchFamily="2" charset="-122"/>
                <a:cs typeface="Times New Roman" pitchFamily="18" charset="0"/>
              </a:rPr>
              <a:t>; 2001, 2005 y 2006, Reporte Inmobiliario y avisos diario La Capital, 2001 – 2010.</a:t>
            </a:r>
            <a:r>
              <a:rPr lang="es-AR" altLang="zh-CN" sz="1000">
                <a:solidFill>
                  <a:srgbClr val="FF0000"/>
                </a:solidFill>
                <a:ea typeface="宋体" pitchFamily="2" charset="-122"/>
                <a:cs typeface="Times New Roman" pitchFamily="18" charset="0"/>
              </a:rPr>
              <a:t> </a:t>
            </a:r>
            <a:endParaRPr lang="es-AR" altLang="zh-CN" sz="1800">
              <a:ea typeface="宋体" pitchFamily="2" charset="-122"/>
              <a:cs typeface="Times New Roman" pitchFamily="18" charset="0"/>
            </a:endParaRPr>
          </a:p>
        </p:txBody>
      </p:sp>
      <p:cxnSp>
        <p:nvCxnSpPr>
          <p:cNvPr id="8" name="7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24641" name="Gráfico 2"/>
          <p:cNvPicPr>
            <a:picLocks noChangeArrowheads="1"/>
          </p:cNvPicPr>
          <p:nvPr/>
        </p:nvPicPr>
        <p:blipFill>
          <a:blip r:embed="rId2"/>
          <a:srcRect/>
          <a:stretch>
            <a:fillRect/>
          </a:stretch>
        </p:blipFill>
        <p:spPr bwMode="auto">
          <a:xfrm>
            <a:off x="4211638" y="3000375"/>
            <a:ext cx="4608512" cy="2951163"/>
          </a:xfrm>
          <a:prstGeom prst="rect">
            <a:avLst/>
          </a:prstGeom>
          <a:noFill/>
          <a:ln w="9525">
            <a:noFill/>
            <a:miter lim="800000"/>
            <a:headEnd/>
            <a:tailEnd/>
          </a:ln>
        </p:spPr>
      </p:pic>
      <p:sp>
        <p:nvSpPr>
          <p:cNvPr id="13378" name="Rectangle 1"/>
          <p:cNvSpPr>
            <a:spLocks noChangeArrowheads="1"/>
          </p:cNvSpPr>
          <p:nvPr/>
        </p:nvSpPr>
        <p:spPr bwMode="auto">
          <a:xfrm>
            <a:off x="2786063" y="1285875"/>
            <a:ext cx="3154362" cy="400050"/>
          </a:xfrm>
          <a:prstGeom prst="rect">
            <a:avLst/>
          </a:prstGeom>
          <a:noFill/>
          <a:ln w="9525">
            <a:noFill/>
            <a:miter lim="800000"/>
            <a:headEnd/>
            <a:tailEnd/>
          </a:ln>
        </p:spPr>
        <p:txBody>
          <a:bodyPr anchor="ctr">
            <a:spAutoFit/>
          </a:bodyPr>
          <a:lstStyle/>
          <a:p>
            <a:pPr algn="just">
              <a:defRPr/>
            </a:pPr>
            <a:r>
              <a:rPr lang="es-AR" sz="2000" b="1" dirty="0">
                <a:solidFill>
                  <a:schemeClr val="accent6"/>
                </a:solidFill>
                <a:cs typeface="Times New Roman" pitchFamily="18" charset="0"/>
              </a:rPr>
              <a:t>Precios de terrenos </a:t>
            </a:r>
            <a:endParaRPr lang="es-AR" sz="2000" dirty="0">
              <a:solidFill>
                <a:schemeClr val="accent6"/>
              </a:solidFill>
            </a:endParaRPr>
          </a:p>
        </p:txBody>
      </p:sp>
      <p:sp>
        <p:nvSpPr>
          <p:cNvPr id="12"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25603" name="Picture 1" descr="PLANO 11 - INCREMENTO TERRENOS"/>
          <p:cNvPicPr>
            <a:picLocks noChangeAspect="1" noChangeArrowheads="1"/>
          </p:cNvPicPr>
          <p:nvPr/>
        </p:nvPicPr>
        <p:blipFill>
          <a:blip r:embed="rId2">
            <a:clrChange>
              <a:clrFrom>
                <a:srgbClr val="FFFFFF"/>
              </a:clrFrom>
              <a:clrTo>
                <a:srgbClr val="FFFFFF">
                  <a:alpha val="0"/>
                </a:srgbClr>
              </a:clrTo>
            </a:clrChange>
          </a:blip>
          <a:srcRect l="5856" t="2518" r="5629" b="8855"/>
          <a:stretch>
            <a:fillRect/>
          </a:stretch>
        </p:blipFill>
        <p:spPr bwMode="auto">
          <a:xfrm>
            <a:off x="4932363" y="1763713"/>
            <a:ext cx="3743325" cy="4257675"/>
          </a:xfrm>
          <a:prstGeom prst="rect">
            <a:avLst/>
          </a:prstGeom>
          <a:noFill/>
          <a:ln w="9525">
            <a:noFill/>
            <a:miter lim="800000"/>
            <a:headEnd/>
            <a:tailEnd/>
          </a:ln>
        </p:spPr>
      </p:pic>
      <p:sp>
        <p:nvSpPr>
          <p:cNvPr id="25604" name="4 Rectángulo"/>
          <p:cNvSpPr>
            <a:spLocks noChangeArrowheads="1"/>
          </p:cNvSpPr>
          <p:nvPr/>
        </p:nvSpPr>
        <p:spPr bwMode="auto">
          <a:xfrm>
            <a:off x="250825" y="2060575"/>
            <a:ext cx="4176713" cy="2554288"/>
          </a:xfrm>
          <a:prstGeom prst="rect">
            <a:avLst/>
          </a:prstGeom>
          <a:noFill/>
          <a:ln w="9525">
            <a:noFill/>
            <a:miter lim="800000"/>
            <a:headEnd/>
            <a:tailEnd/>
          </a:ln>
        </p:spPr>
        <p:txBody>
          <a:bodyPr>
            <a:spAutoFit/>
          </a:bodyPr>
          <a:lstStyle/>
          <a:p>
            <a:pPr algn="just">
              <a:buClr>
                <a:srgbClr val="FF3300"/>
              </a:buClr>
              <a:buFont typeface="Wingdings" pitchFamily="2" charset="2"/>
              <a:buChar char="§"/>
            </a:pPr>
            <a:r>
              <a:rPr lang="es-AR" sz="2000"/>
              <a:t> </a:t>
            </a:r>
            <a:r>
              <a:rPr lang="es-AR" sz="1400" b="1"/>
              <a:t>Incremento de valor de terrenos (2001 – 2010): </a:t>
            </a:r>
            <a:r>
              <a:rPr lang="es-AR" sz="1400"/>
              <a:t>han triplicado los precios. Si se considera desde el 2002, (descenso abrupto de precios por crisis económica), </a:t>
            </a:r>
            <a:r>
              <a:rPr lang="es-AR" sz="1400" i="1"/>
              <a:t>la incidencia seria aun mayor…</a:t>
            </a:r>
          </a:p>
          <a:p>
            <a:pPr algn="just"/>
            <a:endParaRPr lang="es-AR" sz="1400"/>
          </a:p>
          <a:p>
            <a:pPr algn="just">
              <a:buClr>
                <a:srgbClr val="FF3300"/>
              </a:buClr>
              <a:buFont typeface="Wingdings" pitchFamily="2" charset="2"/>
              <a:buChar char="§"/>
            </a:pPr>
            <a:r>
              <a:rPr lang="es-AR" sz="1400"/>
              <a:t> </a:t>
            </a:r>
            <a:r>
              <a:rPr lang="es-AR" sz="1400" b="1"/>
              <a:t>Zonas más valorizadas: </a:t>
            </a:r>
            <a:r>
              <a:rPr lang="es-AR" sz="1400"/>
              <a:t>II1b, II2a y III2, al norte y noroeste, generalmente favorecidas por el cambio normativa </a:t>
            </a:r>
          </a:p>
          <a:p>
            <a:pPr algn="just">
              <a:buClr>
                <a:srgbClr val="FF3300"/>
              </a:buClr>
              <a:buFont typeface="Wingdings" pitchFamily="2" charset="2"/>
              <a:buChar char="§"/>
            </a:pPr>
            <a:endParaRPr lang="es-AR" sz="1400"/>
          </a:p>
          <a:p>
            <a:pPr algn="just">
              <a:buClr>
                <a:srgbClr val="FF3300"/>
              </a:buClr>
              <a:buFont typeface="Wingdings" pitchFamily="2" charset="2"/>
              <a:buChar char="§"/>
            </a:pPr>
            <a:r>
              <a:rPr lang="es-AR" sz="1400"/>
              <a:t> </a:t>
            </a:r>
            <a:r>
              <a:rPr lang="es-AR" sz="1400" b="1"/>
              <a:t>Áreas de menor incidencia: </a:t>
            </a:r>
            <a:r>
              <a:rPr lang="es-AR" sz="1400"/>
              <a:t>barrio de vivienda social y asentamientos irregulares II4c, al oeste.</a:t>
            </a:r>
            <a:endParaRPr lang="es-ES" sz="1400"/>
          </a:p>
        </p:txBody>
      </p:sp>
      <p:sp>
        <p:nvSpPr>
          <p:cNvPr id="25605" name="Rectangle 2"/>
          <p:cNvSpPr>
            <a:spLocks noChangeArrowheads="1"/>
          </p:cNvSpPr>
          <p:nvPr/>
        </p:nvSpPr>
        <p:spPr bwMode="auto">
          <a:xfrm>
            <a:off x="4716463" y="5976938"/>
            <a:ext cx="4427537" cy="400050"/>
          </a:xfrm>
          <a:prstGeom prst="rect">
            <a:avLst/>
          </a:prstGeom>
          <a:noFill/>
          <a:ln w="9525">
            <a:noFill/>
            <a:miter lim="800000"/>
            <a:headEnd/>
            <a:tailEnd/>
          </a:ln>
        </p:spPr>
        <p:txBody>
          <a:bodyPr anchor="ctr">
            <a:spAutoFit/>
          </a:bodyPr>
          <a:lstStyle/>
          <a:p>
            <a:r>
              <a:rPr lang="es-AR" sz="1000">
                <a:cs typeface="Times New Roman" pitchFamily="18" charset="0"/>
              </a:rPr>
              <a:t>Fuente: elaboración propia sobre precios promedio de lote tipo en sub-zonas de la Periferia  Rosarina(U$s/m</a:t>
            </a:r>
            <a:r>
              <a:rPr lang="es-AR" sz="1000" baseline="30000">
                <a:cs typeface="Times New Roman" pitchFamily="18" charset="0"/>
              </a:rPr>
              <a:t>2</a:t>
            </a:r>
            <a:r>
              <a:rPr lang="es-AR" sz="1000">
                <a:cs typeface="Times New Roman" pitchFamily="18" charset="0"/>
              </a:rPr>
              <a:t>) en los años 2001 y 2010.</a:t>
            </a:r>
            <a:endParaRPr lang="es-AR" sz="1800"/>
          </a:p>
        </p:txBody>
      </p:sp>
      <p:sp>
        <p:nvSpPr>
          <p:cNvPr id="11"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627" name="Rectangle 2"/>
          <p:cNvSpPr>
            <a:spLocks noChangeArrowheads="1"/>
          </p:cNvSpPr>
          <p:nvPr/>
        </p:nvSpPr>
        <p:spPr bwMode="auto">
          <a:xfrm>
            <a:off x="250825" y="6069013"/>
            <a:ext cx="8893175" cy="246062"/>
          </a:xfrm>
          <a:prstGeom prst="rect">
            <a:avLst/>
          </a:prstGeom>
          <a:noFill/>
          <a:ln w="9525">
            <a:noFill/>
            <a:miter lim="800000"/>
            <a:headEnd/>
            <a:tailEnd/>
          </a:ln>
        </p:spPr>
        <p:txBody>
          <a:bodyPr anchor="ctr">
            <a:spAutoFit/>
          </a:bodyPr>
          <a:lstStyle/>
          <a:p>
            <a:r>
              <a:rPr lang="es-AR" sz="1000">
                <a:cs typeface="Times New Roman" pitchFamily="18" charset="0"/>
              </a:rPr>
              <a:t>Fuente: elaboración propia sobre precios promedio de lote tipo en sub-zonas de la Periferia  Rosarina (U$s/m</a:t>
            </a:r>
            <a:r>
              <a:rPr lang="es-AR" sz="1000" baseline="30000">
                <a:cs typeface="Times New Roman" pitchFamily="18" charset="0"/>
              </a:rPr>
              <a:t>2</a:t>
            </a:r>
            <a:r>
              <a:rPr lang="es-AR" sz="1000">
                <a:cs typeface="Times New Roman" pitchFamily="18" charset="0"/>
              </a:rPr>
              <a:t>) en los años 2001 y 2010.</a:t>
            </a:r>
            <a:endParaRPr lang="es-AR" sz="1000"/>
          </a:p>
        </p:txBody>
      </p:sp>
      <p:pic>
        <p:nvPicPr>
          <p:cNvPr id="26628" name="Picture 1" descr="PLANO 15 - PRECIOS 4 DORM"/>
          <p:cNvPicPr>
            <a:picLocks noChangeAspect="1" noChangeArrowheads="1"/>
          </p:cNvPicPr>
          <p:nvPr/>
        </p:nvPicPr>
        <p:blipFill>
          <a:blip r:embed="rId2" cstate="print">
            <a:clrChange>
              <a:clrFrom>
                <a:srgbClr val="FFFFFF"/>
              </a:clrFrom>
              <a:clrTo>
                <a:srgbClr val="FFFFFF">
                  <a:alpha val="0"/>
                </a:srgbClr>
              </a:clrTo>
            </a:clrChange>
          </a:blip>
          <a:srcRect b="-2780"/>
          <a:stretch>
            <a:fillRect/>
          </a:stretch>
        </p:blipFill>
        <p:spPr bwMode="auto">
          <a:xfrm>
            <a:off x="5824538" y="1785938"/>
            <a:ext cx="3319462" cy="4249737"/>
          </a:xfrm>
          <a:prstGeom prst="rect">
            <a:avLst/>
          </a:prstGeom>
          <a:noFill/>
          <a:ln w="9525">
            <a:noFill/>
            <a:miter lim="800000"/>
            <a:headEnd/>
            <a:tailEnd/>
          </a:ln>
        </p:spPr>
      </p:pic>
      <p:pic>
        <p:nvPicPr>
          <p:cNvPr id="26629" name="Picture 2" descr="PLANO 14 - PRECIOS 3 DORM"/>
          <p:cNvPicPr>
            <a:picLocks noChangeAspect="1" noChangeArrowheads="1"/>
          </p:cNvPicPr>
          <p:nvPr/>
        </p:nvPicPr>
        <p:blipFill>
          <a:blip r:embed="rId3">
            <a:clrChange>
              <a:clrFrom>
                <a:srgbClr val="FFFFFF"/>
              </a:clrFrom>
              <a:clrTo>
                <a:srgbClr val="FFFFFF">
                  <a:alpha val="0"/>
                </a:srgbClr>
              </a:clrTo>
            </a:clrChange>
          </a:blip>
          <a:srcRect l="-1709" t="-154" r="3775" b="-2197"/>
          <a:stretch>
            <a:fillRect/>
          </a:stretch>
        </p:blipFill>
        <p:spPr bwMode="auto">
          <a:xfrm>
            <a:off x="2760663" y="1714500"/>
            <a:ext cx="3311525" cy="4321175"/>
          </a:xfrm>
          <a:prstGeom prst="rect">
            <a:avLst/>
          </a:prstGeom>
          <a:noFill/>
          <a:ln w="9525">
            <a:noFill/>
            <a:miter lim="800000"/>
            <a:headEnd/>
            <a:tailEnd/>
          </a:ln>
        </p:spPr>
      </p:pic>
      <p:pic>
        <p:nvPicPr>
          <p:cNvPr id="26630" name="Picture 3" descr="PLANO 13 - PRECIOS 2 DORM"/>
          <p:cNvPicPr>
            <a:picLocks noChangeAspect="1" noChangeArrowheads="1"/>
          </p:cNvPicPr>
          <p:nvPr/>
        </p:nvPicPr>
        <p:blipFill>
          <a:blip r:embed="rId4">
            <a:clrChange>
              <a:clrFrom>
                <a:srgbClr val="FFFFFF"/>
              </a:clrFrom>
              <a:clrTo>
                <a:srgbClr val="FFFFFF">
                  <a:alpha val="0"/>
                </a:srgbClr>
              </a:clrTo>
            </a:clrChange>
          </a:blip>
          <a:srcRect b="1678"/>
          <a:stretch>
            <a:fillRect/>
          </a:stretch>
        </p:blipFill>
        <p:spPr bwMode="auto">
          <a:xfrm>
            <a:off x="122238" y="1930400"/>
            <a:ext cx="3163887" cy="3894138"/>
          </a:xfrm>
          <a:prstGeom prst="rect">
            <a:avLst/>
          </a:prstGeom>
          <a:noFill/>
          <a:ln w="9525">
            <a:noFill/>
            <a:miter lim="800000"/>
            <a:headEnd/>
            <a:tailEnd/>
          </a:ln>
        </p:spPr>
      </p:pic>
      <p:sp>
        <p:nvSpPr>
          <p:cNvPr id="26631" name="7 Rectángulo"/>
          <p:cNvSpPr>
            <a:spLocks noChangeArrowheads="1"/>
          </p:cNvSpPr>
          <p:nvPr/>
        </p:nvSpPr>
        <p:spPr bwMode="auto">
          <a:xfrm>
            <a:off x="285750" y="1357313"/>
            <a:ext cx="8678863" cy="307975"/>
          </a:xfrm>
          <a:prstGeom prst="rect">
            <a:avLst/>
          </a:prstGeom>
          <a:noFill/>
          <a:ln w="9525">
            <a:noFill/>
            <a:miter lim="800000"/>
            <a:headEnd/>
            <a:tailEnd/>
          </a:ln>
        </p:spPr>
        <p:txBody>
          <a:bodyPr>
            <a:spAutoFit/>
          </a:bodyPr>
          <a:lstStyle/>
          <a:p>
            <a:pPr>
              <a:buClr>
                <a:srgbClr val="FF0000"/>
              </a:buClr>
              <a:buFont typeface="Wingdings" pitchFamily="2" charset="2"/>
              <a:buChar char="§"/>
            </a:pPr>
            <a:r>
              <a:rPr lang="es-AR" sz="1400"/>
              <a:t> Incremento de precios viviendas usadas de 2, 3, 4 o más  dormitorios en el sector noroeste.</a:t>
            </a:r>
            <a:endParaRPr lang="es-ES" sz="1400"/>
          </a:p>
        </p:txBody>
      </p:sp>
      <p:sp>
        <p:nvSpPr>
          <p:cNvPr id="13"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387" name="13 Rectángulo"/>
          <p:cNvSpPr>
            <a:spLocks noChangeArrowheads="1"/>
          </p:cNvSpPr>
          <p:nvPr/>
        </p:nvSpPr>
        <p:spPr bwMode="auto">
          <a:xfrm>
            <a:off x="1331913" y="1285875"/>
            <a:ext cx="6696075" cy="400050"/>
          </a:xfrm>
          <a:prstGeom prst="rect">
            <a:avLst/>
          </a:prstGeom>
          <a:noFill/>
          <a:ln w="9525">
            <a:noFill/>
            <a:miter lim="800000"/>
            <a:headEnd/>
            <a:tailEnd/>
          </a:ln>
        </p:spPr>
        <p:txBody>
          <a:bodyPr>
            <a:spAutoFit/>
          </a:bodyPr>
          <a:lstStyle/>
          <a:p>
            <a:pPr>
              <a:defRPr/>
            </a:pPr>
            <a:r>
              <a:rPr lang="es-AR" sz="2000" b="1" dirty="0">
                <a:solidFill>
                  <a:schemeClr val="accent6"/>
                </a:solidFill>
              </a:rPr>
              <a:t>Dificultad en el acceso a los bienes inmuebles</a:t>
            </a:r>
            <a:endParaRPr lang="es-ES" sz="2000" dirty="0">
              <a:solidFill>
                <a:schemeClr val="accent6"/>
              </a:solidFill>
            </a:endParaRPr>
          </a:p>
        </p:txBody>
      </p:sp>
      <p:sp>
        <p:nvSpPr>
          <p:cNvPr id="27652" name="Rectangle 1"/>
          <p:cNvSpPr>
            <a:spLocks noChangeArrowheads="1"/>
          </p:cNvSpPr>
          <p:nvPr/>
        </p:nvSpPr>
        <p:spPr bwMode="auto">
          <a:xfrm>
            <a:off x="250825" y="1857375"/>
            <a:ext cx="8642350" cy="1108075"/>
          </a:xfrm>
          <a:prstGeom prst="rect">
            <a:avLst/>
          </a:prstGeom>
          <a:noFill/>
          <a:ln w="9525">
            <a:noFill/>
            <a:miter lim="800000"/>
            <a:headEnd/>
            <a:tailEnd/>
          </a:ln>
        </p:spPr>
        <p:txBody>
          <a:bodyPr anchor="ctr">
            <a:spAutoFit/>
          </a:bodyPr>
          <a:lstStyle/>
          <a:p>
            <a:pPr algn="just">
              <a:buClr>
                <a:srgbClr val="FF0000"/>
              </a:buClr>
              <a:buFont typeface="Wingdings" pitchFamily="2" charset="2"/>
              <a:buChar char="§"/>
            </a:pPr>
            <a:r>
              <a:rPr lang="es-ES" sz="1400">
                <a:cs typeface="Times New Roman" pitchFamily="18" charset="0"/>
              </a:rPr>
              <a:t> Poder de compra se ha reducido, aumentando la cantidad de años de ingresos medios (AIM) necesarios para adquirir una propiedad:</a:t>
            </a:r>
          </a:p>
          <a:p>
            <a:pPr algn="just"/>
            <a:endParaRPr lang="es-ES" sz="1000">
              <a:cs typeface="Times New Roman" pitchFamily="18" charset="0"/>
            </a:endParaRPr>
          </a:p>
          <a:p>
            <a:pPr algn="just">
              <a:buClr>
                <a:srgbClr val="FF3300"/>
              </a:buClr>
              <a:buFont typeface="Wingdings" pitchFamily="2" charset="2"/>
              <a:buChar char="§"/>
            </a:pPr>
            <a:r>
              <a:rPr lang="es-ES" sz="1400">
                <a:cs typeface="Times New Roman" pitchFamily="18" charset="0"/>
              </a:rPr>
              <a:t> Vivienda tipo para sectores de ingresos medios y bajos requerían 3,6 AIM en el 2001 ascendiendo a 8,2 AIM en el 2010. </a:t>
            </a:r>
            <a:endParaRPr lang="es-ES" sz="1900">
              <a:cs typeface="Times New Roman" pitchFamily="18" charset="0"/>
            </a:endParaRPr>
          </a:p>
        </p:txBody>
      </p:sp>
      <p:graphicFrame>
        <p:nvGraphicFramePr>
          <p:cNvPr id="15" name="14 Tabla"/>
          <p:cNvGraphicFramePr>
            <a:graphicFrameLocks noGrp="1"/>
          </p:cNvGraphicFramePr>
          <p:nvPr/>
        </p:nvGraphicFramePr>
        <p:xfrm>
          <a:off x="1763713" y="3143250"/>
          <a:ext cx="5616625" cy="2837187"/>
        </p:xfrm>
        <a:graphic>
          <a:graphicData uri="http://schemas.openxmlformats.org/drawingml/2006/table">
            <a:tbl>
              <a:tblPr/>
              <a:tblGrid>
                <a:gridCol w="1039129"/>
                <a:gridCol w="2493909"/>
                <a:gridCol w="1316230"/>
                <a:gridCol w="767357"/>
              </a:tblGrid>
              <a:tr h="550419">
                <a:tc>
                  <a:txBody>
                    <a:bodyPr/>
                    <a:lstStyle/>
                    <a:p>
                      <a:pPr algn="ctr">
                        <a:lnSpc>
                          <a:spcPct val="115000"/>
                        </a:lnSpc>
                        <a:spcAft>
                          <a:spcPts val="0"/>
                        </a:spcAft>
                      </a:pPr>
                      <a:r>
                        <a:rPr lang="es-ES" sz="1100" b="1" dirty="0">
                          <a:solidFill>
                            <a:schemeClr val="tx1">
                              <a:lumMod val="50000"/>
                            </a:schemeClr>
                          </a:solidFill>
                          <a:latin typeface="Arial"/>
                          <a:ea typeface="Times New Roman"/>
                          <a:cs typeface="Times New Roman"/>
                        </a:rPr>
                        <a:t>Años</a:t>
                      </a:r>
                      <a:endParaRPr lang="es-ES" sz="1100" dirty="0">
                        <a:solidFill>
                          <a:schemeClr val="tx1">
                            <a:lumMod val="50000"/>
                          </a:schemeClr>
                        </a:solidFill>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lnSpc>
                          <a:spcPct val="115000"/>
                        </a:lnSpc>
                        <a:spcAft>
                          <a:spcPts val="0"/>
                        </a:spcAft>
                      </a:pPr>
                      <a:r>
                        <a:rPr lang="es-ES" sz="1100" b="1" dirty="0">
                          <a:solidFill>
                            <a:schemeClr val="tx1">
                              <a:lumMod val="50000"/>
                            </a:schemeClr>
                          </a:solidFill>
                          <a:latin typeface="Arial"/>
                          <a:ea typeface="Times New Roman"/>
                          <a:cs typeface="Times New Roman"/>
                        </a:rPr>
                        <a:t>Precio Promedio </a:t>
                      </a:r>
                      <a:endParaRPr lang="es-ES" sz="1100" dirty="0">
                        <a:solidFill>
                          <a:schemeClr val="tx1">
                            <a:lumMod val="50000"/>
                          </a:schemeClr>
                        </a:solidFill>
                        <a:latin typeface="Arial"/>
                        <a:ea typeface="Times New Roman"/>
                        <a:cs typeface="Times New Roman"/>
                      </a:endParaRPr>
                    </a:p>
                    <a:p>
                      <a:pPr indent="285750" algn="ctr">
                        <a:lnSpc>
                          <a:spcPct val="115000"/>
                        </a:lnSpc>
                        <a:spcAft>
                          <a:spcPts val="0"/>
                        </a:spcAft>
                      </a:pPr>
                      <a:r>
                        <a:rPr lang="es-ES" sz="1100" b="1" dirty="0">
                          <a:solidFill>
                            <a:schemeClr val="tx1">
                              <a:lumMod val="50000"/>
                            </a:schemeClr>
                          </a:solidFill>
                          <a:latin typeface="Arial"/>
                          <a:ea typeface="Times New Roman"/>
                          <a:cs typeface="Times New Roman"/>
                        </a:rPr>
                        <a:t>Vivienda 2 dormitorios</a:t>
                      </a:r>
                      <a:endParaRPr lang="es-ES" sz="1100" dirty="0">
                        <a:solidFill>
                          <a:schemeClr val="tx1">
                            <a:lumMod val="50000"/>
                          </a:schemeClr>
                        </a:solidFill>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lnSpc>
                          <a:spcPct val="115000"/>
                        </a:lnSpc>
                        <a:spcAft>
                          <a:spcPts val="0"/>
                        </a:spcAft>
                      </a:pPr>
                      <a:r>
                        <a:rPr lang="es-ES" sz="1100" b="1" dirty="0">
                          <a:solidFill>
                            <a:schemeClr val="tx1">
                              <a:lumMod val="50000"/>
                            </a:schemeClr>
                          </a:solidFill>
                          <a:latin typeface="Arial"/>
                          <a:ea typeface="Times New Roman"/>
                          <a:cs typeface="Times New Roman"/>
                        </a:rPr>
                        <a:t>Ingreso Medio Anual</a:t>
                      </a:r>
                      <a:endParaRPr lang="es-ES" sz="1100" dirty="0">
                        <a:solidFill>
                          <a:schemeClr val="tx1">
                            <a:lumMod val="50000"/>
                          </a:schemeClr>
                        </a:solidFill>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lnSpc>
                          <a:spcPct val="115000"/>
                        </a:lnSpc>
                        <a:spcAft>
                          <a:spcPts val="0"/>
                        </a:spcAft>
                      </a:pPr>
                      <a:r>
                        <a:rPr lang="es-ES" sz="1100" b="1" dirty="0">
                          <a:solidFill>
                            <a:schemeClr val="tx1">
                              <a:lumMod val="50000"/>
                            </a:schemeClr>
                          </a:solidFill>
                          <a:latin typeface="Arial"/>
                          <a:ea typeface="Times New Roman"/>
                          <a:cs typeface="Times New Roman"/>
                        </a:rPr>
                        <a:t>AIM</a:t>
                      </a:r>
                      <a:endParaRPr lang="es-ES" sz="1100" dirty="0">
                        <a:solidFill>
                          <a:schemeClr val="tx1">
                            <a:lumMod val="50000"/>
                          </a:schemeClr>
                        </a:solidFill>
                        <a:latin typeface="Arial"/>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r>
              <a:tr h="207888">
                <a:tc>
                  <a:txBody>
                    <a:bodyPr/>
                    <a:lstStyle/>
                    <a:p>
                      <a:pPr algn="ctr">
                        <a:lnSpc>
                          <a:spcPct val="115000"/>
                        </a:lnSpc>
                        <a:spcAft>
                          <a:spcPts val="0"/>
                        </a:spcAft>
                      </a:pPr>
                      <a:r>
                        <a:rPr lang="es-ES" sz="1100" dirty="0">
                          <a:latin typeface="Arial"/>
                          <a:ea typeface="Times New Roman"/>
                          <a:cs typeface="Times New Roman"/>
                        </a:rPr>
                        <a:t>2001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34.542</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9.600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3,6</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dirty="0">
                          <a:latin typeface="Arial"/>
                          <a:ea typeface="Times New Roman"/>
                          <a:cs typeface="Times New Roman"/>
                        </a:rPr>
                        <a:t>2002</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19.292</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3.600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5,4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2003</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27.750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4.200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6,6</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35.750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4.500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7,9</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2005</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40.500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5.160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7,8</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2006</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45.625</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5.880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7,8</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2007</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50.875</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6.600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7,7</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2008</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56.042</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7.080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7,9</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2009</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60.667</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7.680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7,9</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a:latin typeface="Arial"/>
                          <a:ea typeface="Times New Roman"/>
                          <a:cs typeface="Times New Roman"/>
                        </a:rPr>
                        <a:t>2010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67.200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8.160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8,2</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7888">
                <a:tc>
                  <a:txBody>
                    <a:bodyPr/>
                    <a:lstStyle/>
                    <a:p>
                      <a:pPr algn="ctr">
                        <a:lnSpc>
                          <a:spcPct val="115000"/>
                        </a:lnSpc>
                        <a:spcAft>
                          <a:spcPts val="0"/>
                        </a:spcAft>
                      </a:pPr>
                      <a:r>
                        <a:rPr lang="es-ES" sz="1100" dirty="0">
                          <a:latin typeface="Arial"/>
                          <a:ea typeface="Times New Roman"/>
                          <a:cs typeface="Times New Roman"/>
                        </a:rPr>
                        <a:t>Promedio</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43.824,3</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a:latin typeface="Arial"/>
                          <a:ea typeface="Times New Roman"/>
                          <a:cs typeface="Times New Roman"/>
                        </a:rPr>
                        <a:t>6.246</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s-ES" sz="1100" dirty="0">
                          <a:latin typeface="Arial"/>
                          <a:ea typeface="Times New Roman"/>
                          <a:cs typeface="Times New Roman"/>
                        </a:rPr>
                        <a:t>7,1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27725" name="Rectangle 1"/>
          <p:cNvSpPr>
            <a:spLocks noChangeArrowheads="1"/>
          </p:cNvSpPr>
          <p:nvPr/>
        </p:nvSpPr>
        <p:spPr bwMode="auto">
          <a:xfrm>
            <a:off x="1692275" y="6072188"/>
            <a:ext cx="4679950" cy="246062"/>
          </a:xfrm>
          <a:prstGeom prst="rect">
            <a:avLst/>
          </a:prstGeom>
          <a:noFill/>
          <a:ln w="9525">
            <a:noFill/>
            <a:miter lim="800000"/>
            <a:headEnd/>
            <a:tailEnd/>
          </a:ln>
        </p:spPr>
        <p:txBody>
          <a:bodyPr anchor="ctr">
            <a:spAutoFit/>
          </a:bodyPr>
          <a:lstStyle/>
          <a:p>
            <a:pPr algn="just"/>
            <a:r>
              <a:rPr lang="es-AR" sz="1000">
                <a:cs typeface="Times New Roman" pitchFamily="18" charset="0"/>
              </a:rPr>
              <a:t>Fuente: elaboración propia sobre avisos del diario La Capital, 2001 -2010.</a:t>
            </a:r>
            <a:endParaRPr lang="es-AR" sz="1000"/>
          </a:p>
        </p:txBody>
      </p:sp>
      <p:sp>
        <p:nvSpPr>
          <p:cNvPr id="12"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8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411" name="13 Rectángulo"/>
          <p:cNvSpPr>
            <a:spLocks noChangeArrowheads="1"/>
          </p:cNvSpPr>
          <p:nvPr/>
        </p:nvSpPr>
        <p:spPr bwMode="auto">
          <a:xfrm>
            <a:off x="1331913" y="1285875"/>
            <a:ext cx="6335712" cy="400050"/>
          </a:xfrm>
          <a:prstGeom prst="rect">
            <a:avLst/>
          </a:prstGeom>
          <a:noFill/>
          <a:ln w="9525">
            <a:noFill/>
            <a:miter lim="800000"/>
            <a:headEnd/>
            <a:tailEnd/>
          </a:ln>
        </p:spPr>
        <p:txBody>
          <a:bodyPr>
            <a:spAutoFit/>
          </a:bodyPr>
          <a:lstStyle/>
          <a:p>
            <a:pPr>
              <a:defRPr/>
            </a:pPr>
            <a:r>
              <a:rPr lang="es-ES" sz="2000" b="1" dirty="0">
                <a:solidFill>
                  <a:schemeClr val="accent6"/>
                </a:solidFill>
              </a:rPr>
              <a:t>Disputa entre la renta inmobiliaria y el alquiler</a:t>
            </a:r>
            <a:endParaRPr lang="es-ES" sz="2000" dirty="0">
              <a:solidFill>
                <a:schemeClr val="accent6"/>
              </a:solidFill>
            </a:endParaRPr>
          </a:p>
        </p:txBody>
      </p:sp>
      <p:sp>
        <p:nvSpPr>
          <p:cNvPr id="28676" name="Rectangle 1"/>
          <p:cNvSpPr>
            <a:spLocks noChangeArrowheads="1"/>
          </p:cNvSpPr>
          <p:nvPr/>
        </p:nvSpPr>
        <p:spPr bwMode="auto">
          <a:xfrm>
            <a:off x="250825" y="1908175"/>
            <a:ext cx="8642350" cy="384175"/>
          </a:xfrm>
          <a:prstGeom prst="rect">
            <a:avLst/>
          </a:prstGeom>
          <a:noFill/>
          <a:ln w="9525">
            <a:noFill/>
            <a:miter lim="800000"/>
            <a:headEnd/>
            <a:tailEnd/>
          </a:ln>
        </p:spPr>
        <p:txBody>
          <a:bodyPr anchor="ctr">
            <a:spAutoFit/>
          </a:bodyPr>
          <a:lstStyle/>
          <a:p>
            <a:pPr algn="just"/>
            <a:endParaRPr lang="es-ES" sz="1900"/>
          </a:p>
        </p:txBody>
      </p:sp>
      <p:sp>
        <p:nvSpPr>
          <p:cNvPr id="28677" name="10 Rectángulo"/>
          <p:cNvSpPr>
            <a:spLocks noChangeArrowheads="1"/>
          </p:cNvSpPr>
          <p:nvPr/>
        </p:nvSpPr>
        <p:spPr bwMode="auto">
          <a:xfrm>
            <a:off x="250825" y="1857375"/>
            <a:ext cx="8569325" cy="1384300"/>
          </a:xfrm>
          <a:prstGeom prst="rect">
            <a:avLst/>
          </a:prstGeom>
          <a:noFill/>
          <a:ln w="9525">
            <a:noFill/>
            <a:miter lim="800000"/>
            <a:headEnd/>
            <a:tailEnd/>
          </a:ln>
        </p:spPr>
        <p:txBody>
          <a:bodyPr>
            <a:spAutoFit/>
          </a:bodyPr>
          <a:lstStyle/>
          <a:p>
            <a:pPr marL="342900" indent="-342900" algn="just">
              <a:buClr>
                <a:srgbClr val="FF3300"/>
              </a:buClr>
              <a:buFont typeface="Wingdings" pitchFamily="2" charset="2"/>
              <a:buChar char="§"/>
            </a:pPr>
            <a:r>
              <a:rPr lang="es-AR" sz="1400"/>
              <a:t>Cantidad de </a:t>
            </a:r>
            <a:r>
              <a:rPr lang="es-AR" sz="1400" b="1"/>
              <a:t>inmuebles ofertados </a:t>
            </a:r>
            <a:r>
              <a:rPr lang="es-AR" sz="1400"/>
              <a:t>para el alquiler es </a:t>
            </a:r>
            <a:r>
              <a:rPr lang="es-AR" sz="1400" b="1"/>
              <a:t>menor</a:t>
            </a:r>
            <a:r>
              <a:rPr lang="es-AR" sz="1400"/>
              <a:t> que para la venta. </a:t>
            </a:r>
            <a:r>
              <a:rPr lang="es-ES" sz="1400"/>
              <a:t>Situación de escasez relativa (viviendas y galpones) y aumento del precio.</a:t>
            </a:r>
          </a:p>
          <a:p>
            <a:pPr marL="342900" indent="-342900" algn="just">
              <a:buClr>
                <a:srgbClr val="FF3300"/>
              </a:buClr>
              <a:buFont typeface="Wingdings" pitchFamily="2" charset="2"/>
              <a:buChar char="§"/>
            </a:pPr>
            <a:r>
              <a:rPr lang="es-AR" sz="1400"/>
              <a:t>Entre 2001 y 2010 los montos casi llegan a cuadriplicarse en las distintas propiedades, acentuado en las viviendas de lujo y en los galpones industriales. </a:t>
            </a:r>
          </a:p>
          <a:p>
            <a:pPr marL="342900" indent="-342900" algn="just">
              <a:buClr>
                <a:srgbClr val="FF3300"/>
              </a:buClr>
              <a:buFont typeface="Wingdings" pitchFamily="2" charset="2"/>
              <a:buChar char="§"/>
            </a:pPr>
            <a:r>
              <a:rPr lang="es-AR" sz="1400"/>
              <a:t>Renta bruta de alquiler es más conveniente que otras opciones de inversión, empezando por las tasas reales que ofrecen los plazos fijos.</a:t>
            </a:r>
          </a:p>
        </p:txBody>
      </p:sp>
      <p:graphicFrame>
        <p:nvGraphicFramePr>
          <p:cNvPr id="12" name="11 Tabla"/>
          <p:cNvGraphicFramePr>
            <a:graphicFrameLocks noGrp="1"/>
          </p:cNvGraphicFramePr>
          <p:nvPr/>
        </p:nvGraphicFramePr>
        <p:xfrm>
          <a:off x="250825" y="3357563"/>
          <a:ext cx="3600400" cy="2664296"/>
        </p:xfrm>
        <a:graphic>
          <a:graphicData uri="http://schemas.openxmlformats.org/drawingml/2006/table">
            <a:tbl>
              <a:tblPr/>
              <a:tblGrid>
                <a:gridCol w="621069"/>
                <a:gridCol w="675075"/>
                <a:gridCol w="648072"/>
                <a:gridCol w="792088"/>
                <a:gridCol w="864096"/>
              </a:tblGrid>
              <a:tr h="333598">
                <a:tc rowSpan="2">
                  <a:txBody>
                    <a:bodyPr/>
                    <a:lstStyle/>
                    <a:p>
                      <a:pPr algn="ctr">
                        <a:spcAft>
                          <a:spcPts val="0"/>
                        </a:spcAft>
                      </a:pPr>
                      <a:r>
                        <a:rPr lang="es-ES" sz="900" b="1" dirty="0">
                          <a:solidFill>
                            <a:schemeClr val="tx1">
                              <a:lumMod val="50000"/>
                            </a:schemeClr>
                          </a:solidFill>
                          <a:latin typeface="Arial"/>
                          <a:ea typeface="Times New Roman"/>
                        </a:rPr>
                        <a:t>Años</a:t>
                      </a:r>
                      <a:endParaRPr lang="es-ES" sz="900" dirty="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gridSpan="3">
                  <a:txBody>
                    <a:bodyPr/>
                    <a:lstStyle/>
                    <a:p>
                      <a:pPr algn="ctr">
                        <a:spcAft>
                          <a:spcPts val="0"/>
                        </a:spcAft>
                      </a:pPr>
                      <a:r>
                        <a:rPr lang="es-ES" sz="900" b="1" dirty="0">
                          <a:solidFill>
                            <a:schemeClr val="tx1">
                              <a:lumMod val="50000"/>
                            </a:schemeClr>
                          </a:solidFill>
                          <a:latin typeface="Arial"/>
                          <a:ea typeface="Times New Roman"/>
                        </a:rPr>
                        <a:t>Viviendas</a:t>
                      </a:r>
                      <a:endParaRPr lang="es-ES" sz="900" dirty="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hMerge="1">
                  <a:txBody>
                    <a:bodyPr/>
                    <a:lstStyle/>
                    <a:p>
                      <a:endParaRPr lang="es-ES"/>
                    </a:p>
                  </a:txBody>
                  <a:tcPr/>
                </a:tc>
                <a:tc hMerge="1">
                  <a:txBody>
                    <a:bodyPr/>
                    <a:lstStyle/>
                    <a:p>
                      <a:endParaRPr lang="es-ES"/>
                    </a:p>
                  </a:txBody>
                  <a:tcPr/>
                </a:tc>
                <a:tc>
                  <a:txBody>
                    <a:bodyPr/>
                    <a:lstStyle/>
                    <a:p>
                      <a:pPr algn="ctr">
                        <a:spcAft>
                          <a:spcPts val="0"/>
                        </a:spcAft>
                      </a:pPr>
                      <a:r>
                        <a:rPr lang="es-ES" sz="900" b="1">
                          <a:solidFill>
                            <a:schemeClr val="tx1">
                              <a:lumMod val="50000"/>
                            </a:schemeClr>
                          </a:solidFill>
                          <a:latin typeface="Arial"/>
                          <a:ea typeface="Times New Roman"/>
                        </a:rPr>
                        <a:t>Locales y galpones</a:t>
                      </a:r>
                      <a:endParaRPr lang="es-ES" sz="90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r>
              <a:tr h="230708">
                <a:tc vMerge="1">
                  <a:txBody>
                    <a:bodyPr/>
                    <a:lstStyle/>
                    <a:p>
                      <a:endParaRPr lang="es-ES"/>
                    </a:p>
                  </a:txBody>
                  <a:tcPr/>
                </a:tc>
                <a:tc>
                  <a:txBody>
                    <a:bodyPr/>
                    <a:lstStyle/>
                    <a:p>
                      <a:pPr algn="ctr">
                        <a:spcAft>
                          <a:spcPts val="0"/>
                        </a:spcAft>
                      </a:pPr>
                      <a:r>
                        <a:rPr lang="es-ES" sz="900" b="1" dirty="0">
                          <a:solidFill>
                            <a:schemeClr val="tx1">
                              <a:lumMod val="50000"/>
                            </a:schemeClr>
                          </a:solidFill>
                          <a:latin typeface="Arial"/>
                          <a:ea typeface="Times New Roman"/>
                        </a:rPr>
                        <a:t>2 </a:t>
                      </a:r>
                      <a:r>
                        <a:rPr lang="es-ES" sz="900" b="1" dirty="0" err="1" smtClean="0">
                          <a:solidFill>
                            <a:schemeClr val="tx1">
                              <a:lumMod val="50000"/>
                            </a:schemeClr>
                          </a:solidFill>
                          <a:latin typeface="Arial"/>
                          <a:ea typeface="Times New Roman"/>
                        </a:rPr>
                        <a:t>dorm</a:t>
                      </a:r>
                      <a:r>
                        <a:rPr lang="es-ES" sz="900" b="1" dirty="0" smtClean="0">
                          <a:solidFill>
                            <a:schemeClr val="tx1">
                              <a:lumMod val="50000"/>
                            </a:schemeClr>
                          </a:solidFill>
                          <a:latin typeface="Arial"/>
                          <a:ea typeface="Times New Roman"/>
                        </a:rPr>
                        <a:t>.</a:t>
                      </a:r>
                      <a:endParaRPr lang="es-ES" sz="900" dirty="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spcAft>
                          <a:spcPts val="0"/>
                        </a:spcAft>
                      </a:pPr>
                      <a:r>
                        <a:rPr lang="es-ES" sz="900" b="1" dirty="0">
                          <a:solidFill>
                            <a:schemeClr val="tx1">
                              <a:lumMod val="50000"/>
                            </a:schemeClr>
                          </a:solidFill>
                          <a:latin typeface="Arial"/>
                          <a:ea typeface="Times New Roman"/>
                        </a:rPr>
                        <a:t>3 </a:t>
                      </a:r>
                      <a:r>
                        <a:rPr lang="es-ES" sz="900" b="1" dirty="0" err="1" smtClean="0">
                          <a:solidFill>
                            <a:schemeClr val="tx1">
                              <a:lumMod val="50000"/>
                            </a:schemeClr>
                          </a:solidFill>
                          <a:latin typeface="Arial"/>
                          <a:ea typeface="Times New Roman"/>
                        </a:rPr>
                        <a:t>dorm</a:t>
                      </a:r>
                      <a:r>
                        <a:rPr lang="es-ES" sz="900" b="1" dirty="0" smtClean="0">
                          <a:solidFill>
                            <a:schemeClr val="tx1">
                              <a:lumMod val="50000"/>
                            </a:schemeClr>
                          </a:solidFill>
                          <a:latin typeface="Arial"/>
                          <a:ea typeface="Times New Roman"/>
                        </a:rPr>
                        <a:t>.</a:t>
                      </a:r>
                      <a:endParaRPr lang="es-ES" sz="900" dirty="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spcAft>
                          <a:spcPts val="0"/>
                        </a:spcAft>
                      </a:pPr>
                      <a:r>
                        <a:rPr lang="es-ES" sz="900" b="1" dirty="0">
                          <a:solidFill>
                            <a:schemeClr val="tx1">
                              <a:lumMod val="50000"/>
                            </a:schemeClr>
                          </a:solidFill>
                          <a:latin typeface="Arial"/>
                          <a:ea typeface="Times New Roman"/>
                        </a:rPr>
                        <a:t>4 </a:t>
                      </a:r>
                      <a:r>
                        <a:rPr lang="es-ES" sz="900" b="1" dirty="0" err="1" smtClean="0">
                          <a:solidFill>
                            <a:schemeClr val="tx1">
                              <a:lumMod val="50000"/>
                            </a:schemeClr>
                          </a:solidFill>
                          <a:latin typeface="Arial"/>
                          <a:ea typeface="Times New Roman"/>
                        </a:rPr>
                        <a:t>dorm</a:t>
                      </a:r>
                      <a:r>
                        <a:rPr lang="es-ES" sz="900" b="1" dirty="0" smtClean="0">
                          <a:solidFill>
                            <a:schemeClr val="tx1">
                              <a:lumMod val="50000"/>
                            </a:schemeClr>
                          </a:solidFill>
                          <a:latin typeface="Arial"/>
                          <a:ea typeface="Times New Roman"/>
                        </a:rPr>
                        <a:t>. </a:t>
                      </a:r>
                      <a:r>
                        <a:rPr lang="es-ES" sz="900" b="1" dirty="0">
                          <a:solidFill>
                            <a:schemeClr val="tx1">
                              <a:lumMod val="50000"/>
                            </a:schemeClr>
                          </a:solidFill>
                          <a:latin typeface="Arial"/>
                          <a:ea typeface="Times New Roman"/>
                        </a:rPr>
                        <a:t>o +</a:t>
                      </a:r>
                      <a:endParaRPr lang="es-ES" sz="900" dirty="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a:txBody>
                    <a:bodyPr/>
                    <a:lstStyle/>
                    <a:p>
                      <a:pPr algn="ctr">
                        <a:spcAft>
                          <a:spcPts val="0"/>
                        </a:spcAft>
                      </a:pPr>
                      <a:r>
                        <a:rPr lang="es-ES" sz="900" b="1" dirty="0">
                          <a:solidFill>
                            <a:schemeClr val="tx1">
                              <a:lumMod val="50000"/>
                            </a:schemeClr>
                          </a:solidFill>
                          <a:latin typeface="Arial"/>
                          <a:ea typeface="Times New Roman"/>
                        </a:rPr>
                        <a:t>Industriales</a:t>
                      </a:r>
                      <a:endParaRPr lang="es-ES" sz="900" dirty="0">
                        <a:solidFill>
                          <a:schemeClr val="tx1">
                            <a:lumMod val="50000"/>
                          </a:schemeClr>
                        </a:solidFill>
                        <a:latin typeface="Arial"/>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r>
              <a:tr h="208909">
                <a:tc>
                  <a:txBody>
                    <a:bodyPr/>
                    <a:lstStyle/>
                    <a:p>
                      <a:pPr algn="ctr">
                        <a:spcAft>
                          <a:spcPts val="0"/>
                        </a:spcAft>
                      </a:pPr>
                      <a:r>
                        <a:rPr lang="es-ES" sz="900" dirty="0">
                          <a:solidFill>
                            <a:schemeClr val="tx1"/>
                          </a:solidFill>
                          <a:latin typeface="Arial"/>
                          <a:ea typeface="Times New Roman"/>
                        </a:rPr>
                        <a:t>2001</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120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500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2002</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60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90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340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2003</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125</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145</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490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2004</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120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190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600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2005</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190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240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750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2006</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180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230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290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900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2007</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200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270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360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1.200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2008</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250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310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430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1.550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8909">
                <a:tc>
                  <a:txBody>
                    <a:bodyPr/>
                    <a:lstStyle/>
                    <a:p>
                      <a:pPr algn="ctr">
                        <a:spcAft>
                          <a:spcPts val="0"/>
                        </a:spcAft>
                      </a:pPr>
                      <a:r>
                        <a:rPr lang="es-ES" sz="900">
                          <a:solidFill>
                            <a:schemeClr val="tx1"/>
                          </a:solidFill>
                          <a:latin typeface="Arial"/>
                          <a:ea typeface="Times New Roman"/>
                        </a:rPr>
                        <a:t>2009</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320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370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510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1.900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9809">
                <a:tc>
                  <a:txBody>
                    <a:bodyPr/>
                    <a:lstStyle/>
                    <a:p>
                      <a:pPr algn="ctr">
                        <a:spcAft>
                          <a:spcPts val="0"/>
                        </a:spcAft>
                      </a:pPr>
                      <a:r>
                        <a:rPr lang="es-ES" sz="900">
                          <a:solidFill>
                            <a:schemeClr val="tx1"/>
                          </a:solidFill>
                          <a:latin typeface="Arial"/>
                          <a:ea typeface="Times New Roman"/>
                        </a:rPr>
                        <a:t>2010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360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470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a:solidFill>
                            <a:schemeClr val="tx1"/>
                          </a:solidFill>
                          <a:latin typeface="Arial"/>
                          <a:ea typeface="Times New Roman"/>
                        </a:rPr>
                        <a:t>600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s-ES" sz="900" dirty="0">
                          <a:solidFill>
                            <a:schemeClr val="tx1"/>
                          </a:solidFill>
                          <a:latin typeface="Arial"/>
                          <a:ea typeface="Times New Roman"/>
                        </a:rPr>
                        <a:t>2.250</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28755" name="Gráfico 1"/>
          <p:cNvPicPr>
            <a:picLocks noChangeArrowheads="1"/>
          </p:cNvPicPr>
          <p:nvPr/>
        </p:nvPicPr>
        <p:blipFill>
          <a:blip r:embed="rId2"/>
          <a:srcRect/>
          <a:stretch>
            <a:fillRect/>
          </a:stretch>
        </p:blipFill>
        <p:spPr bwMode="auto">
          <a:xfrm>
            <a:off x="3924300" y="3357563"/>
            <a:ext cx="4968875" cy="2674937"/>
          </a:xfrm>
          <a:prstGeom prst="rect">
            <a:avLst/>
          </a:prstGeom>
          <a:noFill/>
          <a:ln w="9525">
            <a:noFill/>
            <a:miter lim="800000"/>
            <a:headEnd/>
            <a:tailEnd/>
          </a:ln>
        </p:spPr>
      </p:pic>
      <p:sp>
        <p:nvSpPr>
          <p:cNvPr id="28756" name="Rectangle 2"/>
          <p:cNvSpPr>
            <a:spLocks noChangeArrowheads="1"/>
          </p:cNvSpPr>
          <p:nvPr/>
        </p:nvSpPr>
        <p:spPr bwMode="auto">
          <a:xfrm>
            <a:off x="180975" y="6143625"/>
            <a:ext cx="8639175" cy="246063"/>
          </a:xfrm>
          <a:prstGeom prst="rect">
            <a:avLst/>
          </a:prstGeom>
          <a:noFill/>
          <a:ln w="9525">
            <a:noFill/>
            <a:miter lim="800000"/>
            <a:headEnd/>
            <a:tailEnd/>
          </a:ln>
        </p:spPr>
        <p:txBody>
          <a:bodyPr anchor="ctr">
            <a:spAutoFit/>
          </a:bodyPr>
          <a:lstStyle/>
          <a:p>
            <a:pPr algn="just"/>
            <a:r>
              <a:rPr lang="es-AR" sz="1000">
                <a:cs typeface="Times New Roman" pitchFamily="18" charset="0"/>
              </a:rPr>
              <a:t>Fuente: elaboración propia sobre avisos clasificados del diario La Capital y Revista Mercado inmobiliario de Rosario, abril 2001 a  2010. </a:t>
            </a:r>
            <a:endParaRPr lang="es-AR" sz="1800"/>
          </a:p>
        </p:txBody>
      </p:sp>
      <p:sp>
        <p:nvSpPr>
          <p:cNvPr id="13"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435" name="4 Rectángulo"/>
          <p:cNvSpPr>
            <a:spLocks noChangeArrowheads="1"/>
          </p:cNvSpPr>
          <p:nvPr/>
        </p:nvSpPr>
        <p:spPr bwMode="auto">
          <a:xfrm>
            <a:off x="2124075" y="1643063"/>
            <a:ext cx="6696075" cy="400050"/>
          </a:xfrm>
          <a:prstGeom prst="rect">
            <a:avLst/>
          </a:prstGeom>
          <a:noFill/>
          <a:ln w="9525">
            <a:noFill/>
            <a:miter lim="800000"/>
            <a:headEnd/>
            <a:tailEnd/>
          </a:ln>
        </p:spPr>
        <p:txBody>
          <a:bodyPr>
            <a:spAutoFit/>
          </a:bodyPr>
          <a:lstStyle/>
          <a:p>
            <a:pPr>
              <a:defRPr/>
            </a:pPr>
            <a:r>
              <a:rPr lang="es-AR" sz="2000" b="1" dirty="0"/>
              <a:t>       </a:t>
            </a:r>
            <a:r>
              <a:rPr lang="es-AR" sz="2000" b="1" dirty="0">
                <a:solidFill>
                  <a:schemeClr val="accent6"/>
                </a:solidFill>
              </a:rPr>
              <a:t>Política urbana en la Periferia</a:t>
            </a:r>
            <a:endParaRPr lang="es-ES" sz="2000" b="1" dirty="0">
              <a:solidFill>
                <a:schemeClr val="accent6"/>
              </a:solidFill>
            </a:endParaRPr>
          </a:p>
        </p:txBody>
      </p:sp>
      <p:sp>
        <p:nvSpPr>
          <p:cNvPr id="2049" name="Rectangle 1"/>
          <p:cNvSpPr>
            <a:spLocks noChangeArrowheads="1"/>
          </p:cNvSpPr>
          <p:nvPr/>
        </p:nvSpPr>
        <p:spPr bwMode="auto">
          <a:xfrm>
            <a:off x="250825" y="2476500"/>
            <a:ext cx="8713788" cy="2846388"/>
          </a:xfrm>
          <a:prstGeom prst="rect">
            <a:avLst/>
          </a:prstGeom>
          <a:noFill/>
          <a:ln w="9525">
            <a:noFill/>
            <a:miter lim="800000"/>
            <a:headEnd/>
            <a:tailEnd/>
          </a:ln>
          <a:effectLst/>
        </p:spPr>
        <p:txBody>
          <a:bodyPr bIns="0" anchor="ctr">
            <a:spAutoFit/>
          </a:bodyPr>
          <a:lstStyle/>
          <a:p>
            <a:pPr algn="just">
              <a:buClr>
                <a:srgbClr val="FF3300"/>
              </a:buClr>
              <a:defRPr/>
            </a:pPr>
            <a:r>
              <a:rPr lang="es-ES_tradnl" sz="1400" dirty="0">
                <a:ea typeface="Times New Roman" pitchFamily="18" charset="0"/>
                <a:cs typeface="Arial" pitchFamily="34" charset="0"/>
              </a:rPr>
              <a:t>Las operaciones responden a regulaciones generales (planes urbanos y normativas incorporadas al Código Urbano Rosario) y a planes particulares (especiales, de detalle, proyectos urbanos). </a:t>
            </a:r>
          </a:p>
          <a:p>
            <a:pPr algn="just">
              <a:buClr>
                <a:srgbClr val="FF3300"/>
              </a:buClr>
              <a:defRPr/>
            </a:pPr>
            <a:endParaRPr lang="es-ES_tradnl" sz="1400" dirty="0">
              <a:ea typeface="Times New Roman" pitchFamily="18" charset="0"/>
              <a:cs typeface="Arial" pitchFamily="34" charset="0"/>
            </a:endParaRPr>
          </a:p>
          <a:p>
            <a:pPr algn="just">
              <a:defRPr/>
            </a:pPr>
            <a:r>
              <a:rPr lang="es-AR" sz="1400" b="1" dirty="0">
                <a:solidFill>
                  <a:schemeClr val="tx1">
                    <a:lumMod val="50000"/>
                  </a:schemeClr>
                </a:solidFill>
                <a:ea typeface="Times New Roman" pitchFamily="18" charset="0"/>
                <a:cs typeface="Arial" pitchFamily="34" charset="0"/>
              </a:rPr>
              <a:t>Distintas versiones de los planes urbanos (no aprobadas P. Legislativo):</a:t>
            </a:r>
          </a:p>
          <a:p>
            <a:pPr algn="just">
              <a:defRPr/>
            </a:pPr>
            <a:endParaRPr lang="es-AR" sz="1400" dirty="0">
              <a:solidFill>
                <a:srgbClr val="FF3300"/>
              </a:solidFill>
              <a:ea typeface="Times New Roman" pitchFamily="18" charset="0"/>
              <a:cs typeface="Arial" pitchFamily="34" charset="0"/>
            </a:endParaRPr>
          </a:p>
          <a:p>
            <a:pPr algn="just">
              <a:buFont typeface="Wingdings" pitchFamily="2" charset="2"/>
              <a:buChar char="§"/>
              <a:defRPr/>
            </a:pPr>
            <a:r>
              <a:rPr lang="es-AR" sz="1400" dirty="0">
                <a:solidFill>
                  <a:srgbClr val="FF3300"/>
                </a:solidFill>
                <a:ea typeface="Times New Roman" pitchFamily="18" charset="0"/>
                <a:cs typeface="Arial" pitchFamily="34" charset="0"/>
              </a:rPr>
              <a:t> </a:t>
            </a:r>
            <a:r>
              <a:rPr lang="es-AR" sz="1400" b="1" dirty="0">
                <a:ea typeface="Times New Roman" pitchFamily="18" charset="0"/>
                <a:cs typeface="Arial" pitchFamily="34" charset="0"/>
              </a:rPr>
              <a:t>Plan Director (1991) </a:t>
            </a:r>
            <a:r>
              <a:rPr lang="es-AR" sz="1400" dirty="0">
                <a:ea typeface="Times New Roman" pitchFamily="18" charset="0"/>
                <a:cs typeface="Arial" pitchFamily="34" charset="0"/>
              </a:rPr>
              <a:t>asume el crecimiento urbano como materia de regulación y no de proyecto. Aquí las indicaciones sobre la Periferia son extremadamente débiles (notoria ausencia de una decisión que supere su condición de borde). </a:t>
            </a:r>
          </a:p>
          <a:p>
            <a:pPr algn="just">
              <a:buFont typeface="Wingdings" pitchFamily="2" charset="2"/>
              <a:buChar char="§"/>
              <a:defRPr/>
            </a:pPr>
            <a:r>
              <a:rPr lang="es-AR" sz="1400" dirty="0">
                <a:solidFill>
                  <a:srgbClr val="FF3300"/>
                </a:solidFill>
                <a:ea typeface="Times New Roman" pitchFamily="18" charset="0"/>
                <a:cs typeface="Arial" pitchFamily="34" charset="0"/>
              </a:rPr>
              <a:t> </a:t>
            </a:r>
            <a:r>
              <a:rPr lang="es-AR" sz="1400" b="1" dirty="0">
                <a:ea typeface="Times New Roman" pitchFamily="18" charset="0"/>
                <a:cs typeface="Arial" pitchFamily="34" charset="0"/>
              </a:rPr>
              <a:t>Plan de 1999</a:t>
            </a:r>
            <a:r>
              <a:rPr lang="es-AR" sz="1400" dirty="0">
                <a:ea typeface="Times New Roman" pitchFamily="18" charset="0"/>
                <a:cs typeface="Arial" pitchFamily="34" charset="0"/>
              </a:rPr>
              <a:t> constata que se van estableciendo otros usos, dando respuestas a nuevas demandas económicas y sociales, y se plantean como proyecto estructural que orienten su transformación (Nuevo Frente Territorial).</a:t>
            </a:r>
            <a:endParaRPr lang="es-AR" sz="1400" dirty="0"/>
          </a:p>
          <a:p>
            <a:pPr algn="just">
              <a:buFont typeface="Wingdings" pitchFamily="2" charset="2"/>
              <a:buChar char="§"/>
              <a:defRPr/>
            </a:pPr>
            <a:r>
              <a:rPr lang="es-AR" sz="1400" dirty="0">
                <a:solidFill>
                  <a:srgbClr val="FF3300"/>
                </a:solidFill>
              </a:rPr>
              <a:t> </a:t>
            </a:r>
            <a:r>
              <a:rPr lang="es-AR" sz="1400" b="1" dirty="0"/>
              <a:t>Plan Urbano Rosario 2007–2017 (2008) </a:t>
            </a:r>
            <a:r>
              <a:rPr lang="es-AR" sz="1400" dirty="0"/>
              <a:t>continua y profundiza los </a:t>
            </a:r>
            <a:r>
              <a:rPr lang="es-AR" sz="1400" dirty="0" smtClean="0"/>
              <a:t>lineamientos, configurando </a:t>
            </a:r>
            <a:r>
              <a:rPr lang="es-AR" sz="1400" dirty="0"/>
              <a:t>el territorio a través de usos residenciales, industriales y áreas de reserva ambiental.</a:t>
            </a:r>
            <a:endParaRPr lang="es-AR" sz="1400" b="1" dirty="0">
              <a:ea typeface="Times New Roman" pitchFamily="18" charset="0"/>
              <a:cs typeface="Arial" pitchFamily="34" charset="0"/>
            </a:endParaRPr>
          </a:p>
        </p:txBody>
      </p:sp>
      <p:sp>
        <p:nvSpPr>
          <p:cNvPr id="10"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0723" name="4 Rectángulo"/>
          <p:cNvSpPr>
            <a:spLocks noChangeArrowheads="1"/>
          </p:cNvSpPr>
          <p:nvPr/>
        </p:nvSpPr>
        <p:spPr bwMode="auto">
          <a:xfrm>
            <a:off x="250825" y="1844675"/>
            <a:ext cx="8642350" cy="3540125"/>
          </a:xfrm>
          <a:prstGeom prst="rect">
            <a:avLst/>
          </a:prstGeom>
          <a:noFill/>
          <a:ln w="9525">
            <a:noFill/>
            <a:miter lim="800000"/>
            <a:headEnd/>
            <a:tailEnd/>
          </a:ln>
        </p:spPr>
        <p:txBody>
          <a:bodyPr>
            <a:spAutoFit/>
          </a:bodyPr>
          <a:lstStyle/>
          <a:p>
            <a:pPr algn="just"/>
            <a:r>
              <a:rPr lang="es-AR" sz="1400">
                <a:cs typeface="Times New Roman" pitchFamily="18" charset="0"/>
              </a:rPr>
              <a:t>Cuatro ordenanzas regulan el crecimiento urbano de la Periferia:</a:t>
            </a:r>
          </a:p>
          <a:p>
            <a:pPr algn="just"/>
            <a:endParaRPr lang="es-AR" sz="1400">
              <a:cs typeface="Times New Roman" pitchFamily="18" charset="0"/>
            </a:endParaRPr>
          </a:p>
          <a:p>
            <a:pPr algn="just">
              <a:buClr>
                <a:srgbClr val="FF3300"/>
              </a:buClr>
              <a:buFont typeface="Wingdings" pitchFamily="2" charset="2"/>
              <a:buChar char="§"/>
            </a:pPr>
            <a:r>
              <a:rPr lang="es-AR" sz="1400">
                <a:solidFill>
                  <a:srgbClr val="FF3300"/>
                </a:solidFill>
                <a:cs typeface="Times New Roman" pitchFamily="18" charset="0"/>
              </a:rPr>
              <a:t> </a:t>
            </a:r>
            <a:r>
              <a:rPr lang="es-AR" sz="1400" b="1">
                <a:cs typeface="Times New Roman" pitchFamily="18" charset="0"/>
              </a:rPr>
              <a:t>Conjuntos habitacionales </a:t>
            </a:r>
            <a:r>
              <a:rPr lang="es-AR" sz="1400">
                <a:cs typeface="Times New Roman" pitchFamily="18" charset="0"/>
              </a:rPr>
              <a:t>(Ord. N° 33.337/66) intenta regular en el interior de la ciudad la inclusión de viviendas dispuesta y reglada por el ámbito nacional. Esto complejizo aún más el ordenamiento, debiéndose reemplazar la antigua Ordenanza de urbanizaciones.</a:t>
            </a:r>
          </a:p>
          <a:p>
            <a:pPr algn="just">
              <a:buClr>
                <a:srgbClr val="FF3300"/>
              </a:buClr>
              <a:buFont typeface="Wingdings" pitchFamily="2" charset="2"/>
              <a:buChar char="§"/>
            </a:pPr>
            <a:endParaRPr lang="es-ES_tradnl" sz="1400">
              <a:cs typeface="Times New Roman" pitchFamily="18" charset="0"/>
            </a:endParaRPr>
          </a:p>
          <a:p>
            <a:pPr algn="just">
              <a:buClr>
                <a:srgbClr val="FF3300"/>
              </a:buClr>
              <a:buFont typeface="Wingdings" pitchFamily="2" charset="2"/>
              <a:buChar char="§"/>
            </a:pPr>
            <a:r>
              <a:rPr lang="es-ES_tradnl" sz="1400"/>
              <a:t> </a:t>
            </a:r>
            <a:r>
              <a:rPr lang="es-ES_tradnl" sz="1400">
                <a:solidFill>
                  <a:srgbClr val="FF3300"/>
                </a:solidFill>
              </a:rPr>
              <a:t> </a:t>
            </a:r>
            <a:r>
              <a:rPr lang="es-ES_tradnl" sz="1400" b="1"/>
              <a:t>Protección de áreas inundables</a:t>
            </a:r>
            <a:r>
              <a:rPr lang="es-ES" sz="1400"/>
              <a:t> (Ord. </a:t>
            </a:r>
            <a:r>
              <a:rPr lang="es-AR" sz="1400"/>
              <a:t>N° 4.557/89, 7.477/03, </a:t>
            </a:r>
            <a:r>
              <a:rPr lang="es-ES_tradnl" sz="1400"/>
              <a:t>8.876/11) </a:t>
            </a:r>
            <a:r>
              <a:rPr lang="es-ES" sz="1400"/>
              <a:t>condiciona la posibilidad de </a:t>
            </a:r>
            <a:r>
              <a:rPr lang="es-ES_tradnl" sz="1400"/>
              <a:t>urbanizar el área afectada en las cuencas de los arroyos.</a:t>
            </a:r>
          </a:p>
          <a:p>
            <a:pPr algn="just">
              <a:buClr>
                <a:srgbClr val="FF3300"/>
              </a:buClr>
              <a:buFont typeface="Wingdings" pitchFamily="2" charset="2"/>
              <a:buChar char="§"/>
            </a:pPr>
            <a:endParaRPr lang="es-ES_tradnl" sz="1400"/>
          </a:p>
          <a:p>
            <a:pPr algn="just">
              <a:buClr>
                <a:srgbClr val="FF3300"/>
              </a:buClr>
              <a:buFont typeface="Wingdings" pitchFamily="2" charset="2"/>
              <a:buChar char="§"/>
            </a:pPr>
            <a:r>
              <a:rPr lang="es-ES_tradnl" sz="1400"/>
              <a:t> </a:t>
            </a:r>
            <a:r>
              <a:rPr lang="es-ES_tradnl" sz="1400" b="1"/>
              <a:t>Trazados en áreas de extensión urbana</a:t>
            </a:r>
            <a:r>
              <a:rPr lang="es-ES_tradnl" sz="1400"/>
              <a:t> (Ord. N° 4.766/89) define la red viaria básica y complementaria de las áreas de potencial extensión o borde. </a:t>
            </a:r>
          </a:p>
          <a:p>
            <a:pPr algn="just">
              <a:buClr>
                <a:srgbClr val="FF3300"/>
              </a:buClr>
              <a:buFont typeface="Wingdings" pitchFamily="2" charset="2"/>
              <a:buChar char="§"/>
            </a:pPr>
            <a:endParaRPr lang="es-ES_tradnl" sz="1400"/>
          </a:p>
          <a:p>
            <a:pPr algn="just">
              <a:buClr>
                <a:srgbClr val="FF3300"/>
              </a:buClr>
              <a:buFont typeface="Wingdings" pitchFamily="2" charset="2"/>
              <a:buChar char="§"/>
            </a:pPr>
            <a:r>
              <a:rPr lang="es-ES_tradnl" sz="1400">
                <a:solidFill>
                  <a:srgbClr val="FF3300"/>
                </a:solidFill>
              </a:rPr>
              <a:t> </a:t>
            </a:r>
            <a:r>
              <a:rPr lang="es-ES_tradnl" sz="1400" b="1"/>
              <a:t>Urbanizaciones y/o subdivisión del suelo </a:t>
            </a:r>
            <a:r>
              <a:rPr lang="es-ES_tradnl" sz="1400"/>
              <a:t>(Ord. N° 5.957/94, 6.492/97) establece una clasificación urbanística del suelo, en función de las calidades de ocupación, regulaciones de construcción y de las políticas diferenciadas por los niveles de servicios e infraestructuras, para operaciones de urbanización y subdivisión (Zona I, II, III y IV). </a:t>
            </a:r>
            <a:endParaRPr lang="es-ES" sz="1400"/>
          </a:p>
        </p:txBody>
      </p:sp>
      <p:sp>
        <p:nvSpPr>
          <p:cNvPr id="9"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483" name="4 Rectángulo"/>
          <p:cNvSpPr>
            <a:spLocks noChangeArrowheads="1"/>
          </p:cNvSpPr>
          <p:nvPr/>
        </p:nvSpPr>
        <p:spPr bwMode="auto">
          <a:xfrm>
            <a:off x="2333625" y="1357313"/>
            <a:ext cx="4389438" cy="400050"/>
          </a:xfrm>
          <a:prstGeom prst="rect">
            <a:avLst/>
          </a:prstGeom>
          <a:noFill/>
          <a:ln w="9525">
            <a:noFill/>
            <a:miter lim="800000"/>
            <a:headEnd/>
            <a:tailEnd/>
          </a:ln>
        </p:spPr>
        <p:txBody>
          <a:bodyPr>
            <a:spAutoFit/>
          </a:bodyPr>
          <a:lstStyle/>
          <a:p>
            <a:pPr>
              <a:defRPr/>
            </a:pPr>
            <a:r>
              <a:rPr lang="pt-BR" sz="2000" b="1" dirty="0">
                <a:solidFill>
                  <a:schemeClr val="accent6"/>
                </a:solidFill>
              </a:rPr>
              <a:t>Política habitacional </a:t>
            </a:r>
            <a:r>
              <a:rPr lang="pt-BR" sz="2000" b="1" dirty="0" err="1">
                <a:solidFill>
                  <a:schemeClr val="accent6"/>
                </a:solidFill>
              </a:rPr>
              <a:t>en</a:t>
            </a:r>
            <a:r>
              <a:rPr lang="pt-BR" sz="2000" b="1" dirty="0">
                <a:solidFill>
                  <a:schemeClr val="accent6"/>
                </a:solidFill>
              </a:rPr>
              <a:t> </a:t>
            </a:r>
            <a:r>
              <a:rPr lang="pt-BR" sz="2000" b="1" dirty="0" err="1">
                <a:solidFill>
                  <a:schemeClr val="accent6"/>
                </a:solidFill>
              </a:rPr>
              <a:t>la</a:t>
            </a:r>
            <a:r>
              <a:rPr lang="pt-BR" sz="2000" b="1" dirty="0">
                <a:solidFill>
                  <a:schemeClr val="accent6"/>
                </a:solidFill>
              </a:rPr>
              <a:t> Periferia </a:t>
            </a:r>
            <a:endParaRPr lang="es-ES" sz="2000" dirty="0">
              <a:solidFill>
                <a:schemeClr val="accent6"/>
              </a:solidFill>
            </a:endParaRPr>
          </a:p>
        </p:txBody>
      </p:sp>
      <p:sp>
        <p:nvSpPr>
          <p:cNvPr id="31748" name="6 Rectángulo"/>
          <p:cNvSpPr>
            <a:spLocks noChangeArrowheads="1"/>
          </p:cNvSpPr>
          <p:nvPr/>
        </p:nvSpPr>
        <p:spPr bwMode="auto">
          <a:xfrm>
            <a:off x="179388" y="2133600"/>
            <a:ext cx="8713787" cy="2246313"/>
          </a:xfrm>
          <a:prstGeom prst="rect">
            <a:avLst/>
          </a:prstGeom>
          <a:noFill/>
          <a:ln w="9525">
            <a:noFill/>
            <a:miter lim="800000"/>
            <a:headEnd/>
            <a:tailEnd/>
          </a:ln>
        </p:spPr>
        <p:txBody>
          <a:bodyPr>
            <a:spAutoFit/>
          </a:bodyPr>
          <a:lstStyle/>
          <a:p>
            <a:pPr algn="just"/>
            <a:r>
              <a:rPr lang="es-AR" sz="1400">
                <a:cs typeface="Times New Roman" pitchFamily="18" charset="0"/>
              </a:rPr>
              <a:t>No hay un Master Plan sino normas particulares basadas </a:t>
            </a:r>
            <a:r>
              <a:rPr lang="es-AR" altLang="zh-CN" sz="1400">
                <a:ea typeface="宋体" pitchFamily="2" charset="-122"/>
                <a:cs typeface="Times New Roman" pitchFamily="18" charset="0"/>
              </a:rPr>
              <a:t>en:</a:t>
            </a:r>
          </a:p>
          <a:p>
            <a:pPr algn="just"/>
            <a:endParaRPr lang="es-AR" sz="1400" b="1"/>
          </a:p>
          <a:p>
            <a:pPr algn="just"/>
            <a:r>
              <a:rPr lang="es-AR" sz="1400" b="1"/>
              <a:t>Barrios Cerrados</a:t>
            </a:r>
            <a:r>
              <a:rPr lang="es-AR" sz="1400"/>
              <a:t> (Decreto N° 1.542/00) determina los sitios posibles de localización y condiciones básicas de accesibilidad y ordenamiento funcional. Debido a su concentración masiva y excluyente se prohíben  con Ord.  N° 8.725/10. </a:t>
            </a:r>
            <a:r>
              <a:rPr lang="es-AR" sz="1400" i="1"/>
              <a:t>293 has. aprobadas, 2 % de la superficie del Municipio, hasta el 2010.</a:t>
            </a:r>
            <a:endParaRPr lang="es-ES" sz="1400" i="1"/>
          </a:p>
          <a:p>
            <a:pPr algn="just"/>
            <a:endParaRPr lang="es-AR" sz="1400" b="1"/>
          </a:p>
          <a:p>
            <a:pPr algn="just"/>
            <a:r>
              <a:rPr lang="es-AR" sz="1400" b="1"/>
              <a:t>Parques habitacionales</a:t>
            </a:r>
            <a:r>
              <a:rPr lang="es-AR" sz="1400"/>
              <a:t> combinan distintas modalidades de vivienda (barrios abiertos, cerrados o de interés social), incorporando otros usos e infraestructura y equipamientos. Tres PH en Periferia: Ludueña (Ord. N ° 7.932/05), Newbery (Ord. N° 8.431/09),  destinados a viviendas del sector privado y  Ibarlucea orientado a viviendas de interés social (Ord. N° 8.064/06 ) . </a:t>
            </a:r>
            <a:endParaRPr lang="es-AR"/>
          </a:p>
        </p:txBody>
      </p:sp>
      <p:pic>
        <p:nvPicPr>
          <p:cNvPr id="8" name="Image 38" descr="Noticias_e5923a_country-golf209.jpg"/>
          <p:cNvPicPr/>
          <p:nvPr/>
        </p:nvPicPr>
        <p:blipFill>
          <a:blip r:embed="rId3"/>
          <a:stretch>
            <a:fillRect/>
          </a:stretch>
        </p:blipFill>
        <p:spPr>
          <a:xfrm>
            <a:off x="214313" y="4503738"/>
            <a:ext cx="2071687" cy="1706562"/>
          </a:xfrm>
          <a:prstGeom prst="rect">
            <a:avLst/>
          </a:prstGeom>
          <a:ln w="6350">
            <a:solidFill>
              <a:schemeClr val="bg1">
                <a:lumMod val="85000"/>
              </a:schemeClr>
            </a:solidFill>
          </a:ln>
        </p:spPr>
      </p:pic>
      <p:pic>
        <p:nvPicPr>
          <p:cNvPr id="31750" name="Image 3" descr="http://www.coterranea.com/images/notas/grandes/ROS100102.jpg"/>
          <p:cNvPicPr>
            <a:picLocks noChangeAspect="1" noChangeArrowheads="1"/>
          </p:cNvPicPr>
          <p:nvPr/>
        </p:nvPicPr>
        <p:blipFill>
          <a:blip r:embed="rId4"/>
          <a:srcRect l="2800" t="3743" r="2400" b="13904"/>
          <a:stretch>
            <a:fillRect/>
          </a:stretch>
        </p:blipFill>
        <p:spPr bwMode="auto">
          <a:xfrm>
            <a:off x="2273300" y="4503738"/>
            <a:ext cx="2227263" cy="1735137"/>
          </a:xfrm>
          <a:prstGeom prst="rect">
            <a:avLst/>
          </a:prstGeom>
          <a:noFill/>
          <a:ln w="9525">
            <a:noFill/>
            <a:miter lim="800000"/>
            <a:headEnd/>
            <a:tailEnd/>
          </a:ln>
        </p:spPr>
      </p:pic>
      <p:pic>
        <p:nvPicPr>
          <p:cNvPr id="31751" name="Picture 2" descr="https://encrypted-tbn1.gstatic.com/images?q=tbn:ANd9GcS4zFr5TF06O4IplinMz6wzVaxIcjrkifiavvTgflLVgHO8J5B2YA"/>
          <p:cNvPicPr>
            <a:picLocks noChangeAspect="1" noChangeArrowheads="1"/>
          </p:cNvPicPr>
          <p:nvPr/>
        </p:nvPicPr>
        <p:blipFill>
          <a:blip r:embed="rId5"/>
          <a:srcRect/>
          <a:stretch>
            <a:fillRect/>
          </a:stretch>
        </p:blipFill>
        <p:spPr bwMode="auto">
          <a:xfrm>
            <a:off x="4465638" y="4503738"/>
            <a:ext cx="2392362" cy="1728787"/>
          </a:xfrm>
          <a:prstGeom prst="rect">
            <a:avLst/>
          </a:prstGeom>
          <a:noFill/>
          <a:ln w="9525">
            <a:noFill/>
            <a:miter lim="800000"/>
            <a:headEnd/>
            <a:tailEnd/>
          </a:ln>
        </p:spPr>
      </p:pic>
      <p:pic>
        <p:nvPicPr>
          <p:cNvPr id="31752" name="Picture 4" descr="https://encrypted-tbn0.gstatic.com/images?q=tbn:ANd9GcTT9y2DcbHt_STB85E91M7_PIYFvYMzKnsMPsW37z2vvMGL32hGRg"/>
          <p:cNvPicPr>
            <a:picLocks noChangeAspect="1" noChangeArrowheads="1"/>
          </p:cNvPicPr>
          <p:nvPr/>
        </p:nvPicPr>
        <p:blipFill>
          <a:blip r:embed="rId6"/>
          <a:srcRect/>
          <a:stretch>
            <a:fillRect/>
          </a:stretch>
        </p:blipFill>
        <p:spPr bwMode="auto">
          <a:xfrm>
            <a:off x="6858000" y="4503738"/>
            <a:ext cx="2071688" cy="1728787"/>
          </a:xfrm>
          <a:prstGeom prst="rect">
            <a:avLst/>
          </a:prstGeom>
          <a:noFill/>
          <a:ln w="9525">
            <a:noFill/>
            <a:miter lim="800000"/>
            <a:headEnd/>
            <a:tailEnd/>
          </a:ln>
        </p:spPr>
      </p:pic>
      <p:sp>
        <p:nvSpPr>
          <p:cNvPr id="13"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32771" name="Picture 1" descr="Periferia-Model"/>
          <p:cNvPicPr>
            <a:picLocks noChangeAspect="1" noChangeArrowheads="1"/>
          </p:cNvPicPr>
          <p:nvPr/>
        </p:nvPicPr>
        <p:blipFill>
          <a:blip r:embed="rId3">
            <a:clrChange>
              <a:clrFrom>
                <a:srgbClr val="FFFFFF"/>
              </a:clrFrom>
              <a:clrTo>
                <a:srgbClr val="FFFFFF">
                  <a:alpha val="0"/>
                </a:srgbClr>
              </a:clrTo>
            </a:clrChange>
          </a:blip>
          <a:srcRect l="23" t="1566" r="2213"/>
          <a:stretch>
            <a:fillRect/>
          </a:stretch>
        </p:blipFill>
        <p:spPr bwMode="auto">
          <a:xfrm>
            <a:off x="4787900" y="1785938"/>
            <a:ext cx="4105275" cy="4373562"/>
          </a:xfrm>
          <a:prstGeom prst="rect">
            <a:avLst/>
          </a:prstGeom>
          <a:noFill/>
          <a:ln w="9525">
            <a:noFill/>
            <a:miter lim="800000"/>
            <a:headEnd/>
            <a:tailEnd/>
          </a:ln>
        </p:spPr>
      </p:pic>
      <p:sp>
        <p:nvSpPr>
          <p:cNvPr id="32772" name="8 Rectángulo"/>
          <p:cNvSpPr>
            <a:spLocks noChangeArrowheads="1"/>
          </p:cNvSpPr>
          <p:nvPr/>
        </p:nvSpPr>
        <p:spPr bwMode="auto">
          <a:xfrm>
            <a:off x="250825" y="1916113"/>
            <a:ext cx="4176713" cy="3756025"/>
          </a:xfrm>
          <a:prstGeom prst="rect">
            <a:avLst/>
          </a:prstGeom>
          <a:noFill/>
          <a:ln w="9525">
            <a:noFill/>
            <a:miter lim="800000"/>
            <a:headEnd/>
            <a:tailEnd/>
          </a:ln>
        </p:spPr>
        <p:txBody>
          <a:bodyPr>
            <a:spAutoFit/>
          </a:bodyPr>
          <a:lstStyle/>
          <a:p>
            <a:pPr algn="just"/>
            <a:r>
              <a:rPr lang="es-ES_tradnl" sz="1400" b="1"/>
              <a:t>Viviendas de interés social:</a:t>
            </a:r>
            <a:endParaRPr lang="es-ES_tradnl" sz="1400"/>
          </a:p>
          <a:p>
            <a:pPr algn="just"/>
            <a:endParaRPr lang="es-ES_tradnl" sz="1400"/>
          </a:p>
          <a:p>
            <a:pPr algn="just">
              <a:buFontTx/>
              <a:buChar char="-"/>
            </a:pPr>
            <a:r>
              <a:rPr lang="es-AR" sz="1400" b="1"/>
              <a:t>DPVyU: </a:t>
            </a:r>
            <a:r>
              <a:rPr lang="es-AR" sz="1400"/>
              <a:t>orientado a clases media-bajas, el </a:t>
            </a:r>
            <a:r>
              <a:rPr lang="es-ES_tradnl" sz="1400"/>
              <a:t>Plan Federal I y los seis Programas de Vivienda, </a:t>
            </a:r>
            <a:r>
              <a:rPr lang="es-ES_tradnl" sz="1400" b="1"/>
              <a:t>no requirieron ordenanzas específicas.</a:t>
            </a:r>
            <a:r>
              <a:rPr lang="es-ES_tradnl" sz="1400"/>
              <a:t> </a:t>
            </a:r>
            <a:r>
              <a:rPr lang="es-AR" sz="1400"/>
              <a:t>El Plan Federal II, plan de detalle del barrio Centro compone el Parque Habitacional Ibarlucea (Ord. N° 8.064/06). </a:t>
            </a:r>
          </a:p>
          <a:p>
            <a:pPr algn="just">
              <a:buFontTx/>
              <a:buChar char="-"/>
            </a:pPr>
            <a:endParaRPr lang="es-AR" sz="1400"/>
          </a:p>
          <a:p>
            <a:pPr algn="just">
              <a:buFontTx/>
              <a:buChar char="-"/>
            </a:pPr>
            <a:r>
              <a:rPr lang="es-ES_tradnl" sz="1400" b="1"/>
              <a:t>SPV: </a:t>
            </a:r>
            <a:r>
              <a:rPr lang="es-ES_tradnl" sz="1400"/>
              <a:t>orientado a mejorar las condiciones de hábitat de la población pobre, utiliza el Programa Rosario Hábitat, encontrándose dos </a:t>
            </a:r>
            <a:r>
              <a:rPr lang="es-AR" sz="1400"/>
              <a:t>en el sur de la Periferia: </a:t>
            </a:r>
          </a:p>
          <a:p>
            <a:pPr algn="just"/>
            <a:endParaRPr lang="es-AR" sz="800"/>
          </a:p>
          <a:p>
            <a:pPr algn="just">
              <a:buFontTx/>
              <a:buChar char="-"/>
            </a:pPr>
            <a:r>
              <a:rPr lang="es-AR" sz="1400"/>
              <a:t> La Flores  (sector 1 Ord. N° 8.331/08, sector 3 Ord. N° 7.599/03  y sector 4 Ord. N° 7.415/02)</a:t>
            </a:r>
          </a:p>
          <a:p>
            <a:pPr algn="just">
              <a:buFontTx/>
              <a:buChar char="-"/>
            </a:pPr>
            <a:r>
              <a:rPr lang="es-AR" sz="1400"/>
              <a:t> La Lagunita (Ord. N° 7.663/04). </a:t>
            </a:r>
            <a:endParaRPr lang="es-ES" sz="1400"/>
          </a:p>
        </p:txBody>
      </p:sp>
      <p:sp>
        <p:nvSpPr>
          <p:cNvPr id="10"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
        <p:nvSpPr>
          <p:cNvPr id="32774" name="10 Rectángulo"/>
          <p:cNvSpPr>
            <a:spLocks noChangeArrowheads="1"/>
          </p:cNvSpPr>
          <p:nvPr/>
        </p:nvSpPr>
        <p:spPr bwMode="auto">
          <a:xfrm>
            <a:off x="5143500" y="6111875"/>
            <a:ext cx="3786188" cy="246063"/>
          </a:xfrm>
          <a:prstGeom prst="rect">
            <a:avLst/>
          </a:prstGeom>
          <a:noFill/>
          <a:ln w="9525">
            <a:noFill/>
            <a:miter lim="800000"/>
            <a:headEnd/>
            <a:tailEnd/>
          </a:ln>
        </p:spPr>
        <p:txBody>
          <a:bodyPr>
            <a:spAutoFit/>
          </a:bodyPr>
          <a:lstStyle/>
          <a:p>
            <a:r>
              <a:rPr lang="es-AR" sz="1000">
                <a:cs typeface="Times New Roman" pitchFamily="18" charset="0"/>
              </a:rPr>
              <a:t>Fuente: elaboración propia sobre normativas locales.</a:t>
            </a:r>
            <a:endParaRPr lang="en-US" sz="100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4 Rectángulo"/>
          <p:cNvSpPr/>
          <p:nvPr/>
        </p:nvSpPr>
        <p:spPr>
          <a:xfrm>
            <a:off x="250825" y="1285875"/>
            <a:ext cx="8642350" cy="4770537"/>
          </a:xfrm>
          <a:prstGeom prst="rect">
            <a:avLst/>
          </a:prstGeom>
        </p:spPr>
        <p:txBody>
          <a:bodyPr>
            <a:spAutoFit/>
          </a:bodyPr>
          <a:lstStyle/>
          <a:p>
            <a:pPr algn="just">
              <a:defRPr/>
            </a:pPr>
            <a:r>
              <a:rPr lang="es-AR" sz="1400" b="1" dirty="0"/>
              <a:t>			</a:t>
            </a:r>
            <a:r>
              <a:rPr lang="es-AR" sz="2000" b="1" dirty="0">
                <a:solidFill>
                  <a:schemeClr val="accent6"/>
                </a:solidFill>
              </a:rPr>
              <a:t>Mecanismos de gestión suelo</a:t>
            </a:r>
            <a:endParaRPr lang="es-ES" sz="2000" dirty="0">
              <a:solidFill>
                <a:schemeClr val="accent6"/>
              </a:solidFill>
            </a:endParaRPr>
          </a:p>
          <a:p>
            <a:pPr algn="just">
              <a:defRPr/>
            </a:pPr>
            <a:endParaRPr lang="es-AR" sz="800" dirty="0"/>
          </a:p>
          <a:p>
            <a:pPr algn="just">
              <a:buFont typeface="Wingdings" pitchFamily="2" charset="2"/>
              <a:buChar char="§"/>
              <a:defRPr/>
            </a:pPr>
            <a:r>
              <a:rPr lang="es-AR" sz="1400" b="1" dirty="0">
                <a:solidFill>
                  <a:srgbClr val="FF0000"/>
                </a:solidFill>
              </a:rPr>
              <a:t> </a:t>
            </a:r>
            <a:r>
              <a:rPr lang="es-AR" sz="1400" b="1" dirty="0">
                <a:solidFill>
                  <a:schemeClr val="tx1">
                    <a:lumMod val="50000"/>
                  </a:schemeClr>
                </a:solidFill>
              </a:rPr>
              <a:t>Instrumentos de actuación</a:t>
            </a:r>
          </a:p>
          <a:p>
            <a:pPr algn="just">
              <a:defRPr/>
            </a:pPr>
            <a:endParaRPr lang="es-AR" sz="800" b="1" dirty="0">
              <a:solidFill>
                <a:schemeClr val="tx1">
                  <a:lumMod val="50000"/>
                </a:schemeClr>
              </a:solidFill>
            </a:endParaRPr>
          </a:p>
          <a:p>
            <a:pPr algn="just">
              <a:defRPr/>
            </a:pPr>
            <a:r>
              <a:rPr lang="es-AR" sz="1400" b="1" dirty="0"/>
              <a:t>Convenios urbanísticos </a:t>
            </a:r>
            <a:r>
              <a:rPr lang="es-AR" sz="1400" dirty="0"/>
              <a:t>establecen </a:t>
            </a:r>
            <a:r>
              <a:rPr lang="es-ES" sz="1400" dirty="0"/>
              <a:t>las obligaciones que asumen el Municipio y el emprendedor para un proyecto de </a:t>
            </a:r>
            <a:r>
              <a:rPr lang="es-ES" sz="1400" dirty="0" smtClean="0"/>
              <a:t>urbanización. </a:t>
            </a:r>
            <a:r>
              <a:rPr lang="es-AR" sz="1400" dirty="0"/>
              <a:t>Utilizados en la Periferia para: inclusión de barrios </a:t>
            </a:r>
            <a:r>
              <a:rPr lang="es-AR" sz="1400" dirty="0" smtClean="0"/>
              <a:t>cerrados, figura </a:t>
            </a:r>
            <a:r>
              <a:rPr lang="es-AR" sz="1400" dirty="0"/>
              <a:t>de convenio urbanístico en suelo urbanizable </a:t>
            </a:r>
            <a:r>
              <a:rPr lang="es-AR" sz="1400" dirty="0" smtClean="0"/>
              <a:t>y </a:t>
            </a:r>
            <a:r>
              <a:rPr lang="es-AR" sz="1400" dirty="0"/>
              <a:t>propuestas de transformación urbana, </a:t>
            </a:r>
            <a:r>
              <a:rPr lang="es-AR" sz="1400" dirty="0" smtClean="0"/>
              <a:t>planes </a:t>
            </a:r>
            <a:r>
              <a:rPr lang="es-AR" sz="1400" dirty="0"/>
              <a:t>especiales y de detalle. </a:t>
            </a:r>
          </a:p>
          <a:p>
            <a:pPr>
              <a:defRPr/>
            </a:pPr>
            <a:endParaRPr lang="es-AR" sz="800" b="1" dirty="0">
              <a:solidFill>
                <a:schemeClr val="tx1">
                  <a:lumMod val="50000"/>
                </a:schemeClr>
              </a:solidFill>
            </a:endParaRPr>
          </a:p>
          <a:p>
            <a:pPr>
              <a:buClr>
                <a:srgbClr val="FF0000"/>
              </a:buClr>
              <a:buFont typeface="Wingdings" pitchFamily="2" charset="2"/>
              <a:buChar char="§"/>
              <a:defRPr/>
            </a:pPr>
            <a:r>
              <a:rPr lang="es-AR" sz="1400" b="1" dirty="0">
                <a:solidFill>
                  <a:schemeClr val="tx1">
                    <a:lumMod val="50000"/>
                  </a:schemeClr>
                </a:solidFill>
              </a:rPr>
              <a:t> Instrumentos tradicionales de recaudación económica</a:t>
            </a:r>
          </a:p>
          <a:p>
            <a:pPr>
              <a:defRPr/>
            </a:pPr>
            <a:endParaRPr lang="es-AR" sz="800" b="1" dirty="0">
              <a:solidFill>
                <a:schemeClr val="tx1">
                  <a:lumMod val="50000"/>
                </a:schemeClr>
              </a:solidFill>
            </a:endParaRPr>
          </a:p>
          <a:p>
            <a:pPr algn="just">
              <a:defRPr/>
            </a:pPr>
            <a:r>
              <a:rPr lang="es-ES" sz="1400" b="1" dirty="0"/>
              <a:t>Tasa general de inmuebles</a:t>
            </a:r>
            <a:r>
              <a:rPr lang="es-ES" sz="1400" dirty="0"/>
              <a:t> divide en seis radios tributarios la ciudad siendo deficiente la valuación de inmuebles y baja la remuneración con relación al valor del bien.</a:t>
            </a:r>
          </a:p>
          <a:p>
            <a:pPr algn="just">
              <a:defRPr/>
            </a:pPr>
            <a:r>
              <a:rPr lang="es-ES" sz="1400" b="1" dirty="0"/>
              <a:t>Tasa adicional a los terrenos baldíos </a:t>
            </a:r>
            <a:r>
              <a:rPr lang="es-ES" sz="1400" dirty="0"/>
              <a:t>incentiva la urbanización y desalienta la especulación inmobiliaria para intervenciones que agreguen valor al suelo. </a:t>
            </a:r>
          </a:p>
          <a:p>
            <a:pPr algn="just">
              <a:defRPr/>
            </a:pPr>
            <a:r>
              <a:rPr lang="es-ES" sz="1400" b="1" dirty="0"/>
              <a:t>Contribución de mejoras</a:t>
            </a:r>
            <a:r>
              <a:rPr lang="es-ES" sz="1400" dirty="0"/>
              <a:t> corresponde solo a obras públicas y permite cobrar un porcentaje del costo, su uso ha ido perdiendo importancia con el tiempo.</a:t>
            </a:r>
          </a:p>
          <a:p>
            <a:pPr algn="just">
              <a:defRPr/>
            </a:pPr>
            <a:r>
              <a:rPr lang="es-ES" sz="1400" b="1" dirty="0"/>
              <a:t>Fondo Municipal de Tierras </a:t>
            </a:r>
            <a:r>
              <a:rPr lang="es-ES" sz="1400" dirty="0"/>
              <a:t>para viviendas sociales y espacios verdes no fue implementado en la Periferia. </a:t>
            </a:r>
            <a:r>
              <a:rPr lang="es-AR" sz="1400" dirty="0"/>
              <a:t>Establece la incorporación de 20 </a:t>
            </a:r>
            <a:r>
              <a:rPr lang="es-AR" sz="1400" dirty="0" err="1" smtClean="0"/>
              <a:t>hac</a:t>
            </a:r>
            <a:r>
              <a:rPr lang="es-AR" sz="1400" dirty="0"/>
              <a:t>. al año y crea una cuenta para el dinero compensaciones, canjes, donaciones o expropiaciones. Si existe un registro de datos con suelos aptos para los organismos.</a:t>
            </a:r>
          </a:p>
          <a:p>
            <a:pPr algn="just">
              <a:defRPr/>
            </a:pPr>
            <a:endParaRPr lang="es-AR" sz="800" dirty="0"/>
          </a:p>
          <a:p>
            <a:pPr algn="just">
              <a:buFont typeface="Wingdings" pitchFamily="2" charset="2"/>
              <a:buChar char="§"/>
              <a:defRPr/>
            </a:pPr>
            <a:r>
              <a:rPr lang="es-AR" sz="1400" b="1" dirty="0">
                <a:solidFill>
                  <a:srgbClr val="FF0000"/>
                </a:solidFill>
              </a:rPr>
              <a:t> </a:t>
            </a:r>
            <a:r>
              <a:rPr lang="es-AR" sz="1400" b="1" dirty="0">
                <a:solidFill>
                  <a:schemeClr val="tx1">
                    <a:lumMod val="50000"/>
                  </a:schemeClr>
                </a:solidFill>
              </a:rPr>
              <a:t>Nuevas modalidades de compensación establecidas en instrumentos de ordenamiento</a:t>
            </a:r>
          </a:p>
          <a:p>
            <a:pPr algn="just">
              <a:defRPr/>
            </a:pPr>
            <a:endParaRPr lang="es-AR" sz="800" b="1" dirty="0">
              <a:solidFill>
                <a:srgbClr val="FF0000"/>
              </a:solidFill>
            </a:endParaRPr>
          </a:p>
          <a:p>
            <a:pPr algn="just">
              <a:defRPr/>
            </a:pPr>
            <a:r>
              <a:rPr lang="es-AR" sz="1400" dirty="0"/>
              <a:t>La retribución económica es enunciada en el Plan Urbano 2007 – 2017 y llevada a cabo con los planes especiales o de detalle (PE Parque Habitacional Ludueña y PD Parque Habitacional Newbery).</a:t>
            </a:r>
            <a:endParaRPr lang="es-ES" sz="1400" dirty="0"/>
          </a:p>
        </p:txBody>
      </p:sp>
      <p:sp>
        <p:nvSpPr>
          <p:cNvPr id="10"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6"/>
          <p:cNvSpPr>
            <a:spLocks noChangeArrowheads="1"/>
          </p:cNvSpPr>
          <p:nvPr/>
        </p:nvSpPr>
        <p:spPr bwMode="auto">
          <a:xfrm>
            <a:off x="1101725" y="1428750"/>
            <a:ext cx="6948488" cy="893763"/>
          </a:xfrm>
          <a:prstGeom prst="rect">
            <a:avLst/>
          </a:prstGeom>
          <a:noFill/>
          <a:ln w="9525">
            <a:noFill/>
            <a:miter lim="800000"/>
            <a:headEnd/>
            <a:tailEnd/>
          </a:ln>
        </p:spPr>
        <p:txBody>
          <a:bodyPr anchor="ctr"/>
          <a:lstStyle/>
          <a:p>
            <a:pPr algn="ctr">
              <a:defRPr/>
            </a:pPr>
            <a:r>
              <a:rPr lang="pt-BR" sz="2000" b="1" dirty="0">
                <a:solidFill>
                  <a:schemeClr val="accent6"/>
                </a:solidFill>
              </a:rPr>
              <a:t>Resultados </a:t>
            </a:r>
            <a:r>
              <a:rPr lang="pt-BR" sz="2000" b="1" dirty="0" err="1">
                <a:solidFill>
                  <a:schemeClr val="accent6"/>
                </a:solidFill>
              </a:rPr>
              <a:t>alcanzados</a:t>
            </a:r>
            <a:endParaRPr lang="pt-BR" sz="2000" b="1" dirty="0">
              <a:solidFill>
                <a:schemeClr val="accent6"/>
              </a:solidFill>
            </a:endParaRPr>
          </a:p>
        </p:txBody>
      </p:sp>
      <p:sp>
        <p:nvSpPr>
          <p:cNvPr id="34819" name="2 Rectángulo"/>
          <p:cNvSpPr>
            <a:spLocks noChangeArrowheads="1"/>
          </p:cNvSpPr>
          <p:nvPr/>
        </p:nvSpPr>
        <p:spPr bwMode="auto">
          <a:xfrm>
            <a:off x="611188" y="2276475"/>
            <a:ext cx="8064500" cy="3970338"/>
          </a:xfrm>
          <a:prstGeom prst="rect">
            <a:avLst/>
          </a:prstGeom>
          <a:noFill/>
          <a:ln w="9525">
            <a:noFill/>
            <a:miter lim="800000"/>
            <a:headEnd/>
            <a:tailEnd/>
          </a:ln>
        </p:spPr>
        <p:txBody>
          <a:bodyPr>
            <a:spAutoFit/>
          </a:bodyPr>
          <a:lstStyle/>
          <a:p>
            <a:pPr algn="just">
              <a:buFont typeface="Wingdings" pitchFamily="2" charset="2"/>
              <a:buChar char="§"/>
            </a:pPr>
            <a:r>
              <a:rPr lang="es-AR" sz="1400">
                <a:solidFill>
                  <a:srgbClr val="FF0000"/>
                </a:solidFill>
                <a:cs typeface="Times New Roman" pitchFamily="18" charset="0"/>
              </a:rPr>
              <a:t> </a:t>
            </a:r>
            <a:r>
              <a:rPr lang="es-AR" sz="1400">
                <a:cs typeface="Times New Roman" pitchFamily="18" charset="0"/>
              </a:rPr>
              <a:t>Los terrenos triplicaron su valor en la Periferia </a:t>
            </a:r>
            <a:r>
              <a:rPr lang="es-AR" altLang="zh-CN" sz="1400">
                <a:ea typeface="宋体" pitchFamily="2" charset="-122"/>
              </a:rPr>
              <a:t>(298 %) y en la ciudad se duplicaron (191 %) entre </a:t>
            </a:r>
            <a:r>
              <a:rPr lang="es-AR" sz="1400">
                <a:cs typeface="Times New Roman" pitchFamily="18" charset="0"/>
              </a:rPr>
              <a:t>2001 y 2010</a:t>
            </a:r>
            <a:r>
              <a:rPr lang="es-AR" altLang="zh-CN" sz="1400">
                <a:ea typeface="宋体" pitchFamily="2" charset="-122"/>
              </a:rPr>
              <a:t>. Gran diferencia entre Zonas siendo la Zona IV (rural) los valores más bajos.</a:t>
            </a:r>
          </a:p>
          <a:p>
            <a:pPr algn="just">
              <a:buClr>
                <a:srgbClr val="FF0000"/>
              </a:buClr>
              <a:buFont typeface="Wingdings" pitchFamily="2" charset="2"/>
              <a:buChar char="§"/>
            </a:pPr>
            <a:r>
              <a:rPr lang="es-AR" altLang="zh-CN" sz="1400">
                <a:ea typeface="宋体" pitchFamily="2" charset="-122"/>
              </a:rPr>
              <a:t> El proceso de valorización de la tierra fuerza a residentes a moverse hacia sectores de menor renta, dentro de la ciudad o en la extensión metropolitana (Granadero Baigorria, Pérez, Roldan, etc).</a:t>
            </a:r>
            <a:endParaRPr lang="es-ES" altLang="zh-CN" sz="1400">
              <a:ea typeface="宋体" pitchFamily="2" charset="-122"/>
            </a:endParaRPr>
          </a:p>
          <a:p>
            <a:pPr algn="just">
              <a:buClr>
                <a:srgbClr val="FF0000"/>
              </a:buClr>
              <a:buFont typeface="Wingdings" pitchFamily="2" charset="2"/>
              <a:buChar char="§"/>
            </a:pPr>
            <a:r>
              <a:rPr lang="es-ES" altLang="zh-CN" sz="1400">
                <a:ea typeface="宋体" pitchFamily="2" charset="-122"/>
                <a:cs typeface="Times New Roman" pitchFamily="18" charset="0"/>
              </a:rPr>
              <a:t> El poder de compra para la vivienda se redujo aumentando la cantidad de años de ingresos medios (AIM): 3,6 AIM en el 2001 ascendiendo a 8,2 AIM en el 2010. </a:t>
            </a:r>
          </a:p>
          <a:p>
            <a:pPr algn="just">
              <a:buClr>
                <a:srgbClr val="FF0000"/>
              </a:buClr>
              <a:buFont typeface="Wingdings" pitchFamily="2" charset="2"/>
              <a:buChar char="§"/>
            </a:pPr>
            <a:r>
              <a:rPr lang="es-AR" altLang="zh-CN" sz="1400">
                <a:ea typeface="宋体" pitchFamily="2" charset="-122"/>
                <a:cs typeface="Times New Roman" pitchFamily="18" charset="0"/>
              </a:rPr>
              <a:t> </a:t>
            </a:r>
            <a:r>
              <a:rPr lang="es-AR" sz="1400">
                <a:cs typeface="Times New Roman" pitchFamily="18" charset="0"/>
              </a:rPr>
              <a:t>La Periferia Rosarina era el espacio no proyectado, construido por las lógicas “naturales” del mercado. Los instrumentos regulatorios generales resultaban contradictorios y ambiguos. </a:t>
            </a:r>
          </a:p>
          <a:p>
            <a:pPr algn="just">
              <a:buClr>
                <a:srgbClr val="FF0000"/>
              </a:buClr>
              <a:buFont typeface="Wingdings" pitchFamily="2" charset="2"/>
              <a:buChar char="§"/>
            </a:pPr>
            <a:r>
              <a:rPr lang="es-AR" sz="1400">
                <a:cs typeface="Times New Roman" pitchFamily="18" charset="0"/>
              </a:rPr>
              <a:t> El Plan Director (1991) insinúa algunos lineamientos en las propuestas de estructuración y de ordenamiento vinculadas a objetivos generales de la ciudad pero recién en el Nuevo Plan Director (1999) aparece como un proyecto estructural denominado: Nuevo Frente Territorial. Resta </a:t>
            </a:r>
            <a:r>
              <a:rPr lang="es-AR" sz="1400"/>
              <a:t>resolver cuestiones como la definición de políticas comunes entre los municipios vecinos, competencias, etc.</a:t>
            </a:r>
            <a:endParaRPr lang="es-AR" sz="1400">
              <a:cs typeface="Times New Roman" pitchFamily="18" charset="0"/>
            </a:endParaRPr>
          </a:p>
          <a:p>
            <a:pPr algn="just">
              <a:buClr>
                <a:srgbClr val="FF0000"/>
              </a:buClr>
              <a:buFont typeface="Wingdings" pitchFamily="2" charset="2"/>
              <a:buChar char="§"/>
            </a:pPr>
            <a:r>
              <a:rPr lang="es-AR" sz="1400"/>
              <a:t> L</a:t>
            </a:r>
            <a:r>
              <a:rPr lang="es-ES" sz="1400"/>
              <a:t>os nuevos instrumentos expresan una modalidad de actuación basados en: proyecto (plan especial o de detalle), articulación público – privada (convenio urbanístico) y equidad territorial (compensación por recualificación urbanística).</a:t>
            </a:r>
          </a:p>
          <a:p>
            <a:pPr algn="just">
              <a:buClr>
                <a:srgbClr val="FF0000"/>
              </a:buClr>
              <a:buFont typeface="Wingdings" pitchFamily="2" charset="2"/>
              <a:buChar char="§"/>
            </a:pPr>
            <a:r>
              <a:rPr lang="es-AR" sz="1400"/>
              <a:t> La forma, funcionamiento, articulación de las componentes requiere mecanismos más complejos donde se articulen los PE, PU y N a través de un Master Plan de la Periferia.</a:t>
            </a:r>
            <a:endParaRPr lang="es-ES" altLang="zh-CN" sz="1400">
              <a:ea typeface="宋体" pitchFamily="2" charset="-122"/>
            </a:endParaRPr>
          </a:p>
          <a:p>
            <a:pPr algn="just"/>
            <a:endParaRPr lang="es-AR" altLang="zh-CN" sz="1400">
              <a:ea typeface="宋体" pitchFamily="2" charset="-122"/>
            </a:endParaRPr>
          </a:p>
        </p:txBody>
      </p:sp>
      <p:sp>
        <p:nvSpPr>
          <p:cNvPr id="7"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6"/>
          <p:cNvSpPr>
            <a:spLocks noChangeArrowheads="1"/>
          </p:cNvSpPr>
          <p:nvPr/>
        </p:nvSpPr>
        <p:spPr bwMode="auto">
          <a:xfrm>
            <a:off x="1101725" y="1428750"/>
            <a:ext cx="6948488" cy="785813"/>
          </a:xfrm>
          <a:prstGeom prst="rect">
            <a:avLst/>
          </a:prstGeom>
          <a:noFill/>
          <a:ln w="9525">
            <a:noFill/>
            <a:miter lim="800000"/>
            <a:headEnd/>
            <a:tailEnd/>
          </a:ln>
        </p:spPr>
        <p:txBody>
          <a:bodyPr anchor="ctr"/>
          <a:lstStyle/>
          <a:p>
            <a:pPr algn="ctr">
              <a:defRPr/>
            </a:pPr>
            <a:r>
              <a:rPr lang="pt-BR" sz="2000" b="1" dirty="0">
                <a:solidFill>
                  <a:schemeClr val="accent6"/>
                </a:solidFill>
              </a:rPr>
              <a:t>Conclusiones</a:t>
            </a:r>
            <a:r>
              <a:rPr lang="pt-BR" sz="2000" b="1" dirty="0"/>
              <a:t> </a:t>
            </a:r>
          </a:p>
        </p:txBody>
      </p:sp>
      <p:sp>
        <p:nvSpPr>
          <p:cNvPr id="35843" name="2 Rectángulo"/>
          <p:cNvSpPr>
            <a:spLocks noChangeArrowheads="1"/>
          </p:cNvSpPr>
          <p:nvPr/>
        </p:nvSpPr>
        <p:spPr bwMode="auto">
          <a:xfrm>
            <a:off x="611188" y="2276475"/>
            <a:ext cx="8064500" cy="3262313"/>
          </a:xfrm>
          <a:prstGeom prst="rect">
            <a:avLst/>
          </a:prstGeom>
          <a:noFill/>
          <a:ln w="9525">
            <a:noFill/>
            <a:miter lim="800000"/>
            <a:headEnd/>
            <a:tailEnd/>
          </a:ln>
        </p:spPr>
        <p:txBody>
          <a:bodyPr>
            <a:spAutoFit/>
          </a:bodyPr>
          <a:lstStyle/>
          <a:p>
            <a:pPr algn="just"/>
            <a:r>
              <a:rPr lang="es-AR" sz="1400"/>
              <a:t>La </a:t>
            </a:r>
            <a:r>
              <a:rPr lang="es-AR" sz="1400" b="1"/>
              <a:t>Periferia Rosarina </a:t>
            </a:r>
            <a:r>
              <a:rPr lang="es-AR" sz="1400"/>
              <a:t>es un lugar inestable y de rápidos cambios de usos de suelo y del espacio edificado, absorbiendo las transformaciones urbanas más intensas de la ciudad. Se identifican dos grandes tendencias: </a:t>
            </a:r>
          </a:p>
          <a:p>
            <a:pPr algn="just"/>
            <a:endParaRPr lang="es-AR" sz="1400">
              <a:solidFill>
                <a:srgbClr val="FF3300"/>
              </a:solidFill>
            </a:endParaRPr>
          </a:p>
          <a:p>
            <a:pPr algn="just">
              <a:buFont typeface="Wingdings" pitchFamily="2" charset="2"/>
              <a:buChar char="§"/>
            </a:pPr>
            <a:r>
              <a:rPr lang="es-AR" sz="1400">
                <a:solidFill>
                  <a:srgbClr val="FF3300"/>
                </a:solidFill>
              </a:rPr>
              <a:t> </a:t>
            </a:r>
            <a:r>
              <a:rPr lang="es-AR" sz="1400"/>
              <a:t>Distintos emprendimientos vinculados a lo residencial: al norte y noroeste, </a:t>
            </a:r>
            <a:endParaRPr lang="es-AR" sz="1400">
              <a:solidFill>
                <a:srgbClr val="FF3300"/>
              </a:solidFill>
            </a:endParaRPr>
          </a:p>
          <a:p>
            <a:pPr algn="just">
              <a:buFont typeface="Wingdings" pitchFamily="2" charset="2"/>
              <a:buChar char="§"/>
            </a:pPr>
            <a:r>
              <a:rPr lang="es-AR" sz="1400">
                <a:solidFill>
                  <a:srgbClr val="FF3300"/>
                </a:solidFill>
              </a:rPr>
              <a:t> </a:t>
            </a:r>
            <a:r>
              <a:rPr lang="es-AR" sz="1400"/>
              <a:t>Características principalmente industriales: al oeste, suroeste y sur. </a:t>
            </a:r>
          </a:p>
          <a:p>
            <a:pPr algn="just">
              <a:buFont typeface="Wingdings" pitchFamily="2" charset="2"/>
              <a:buChar char="§"/>
            </a:pPr>
            <a:endParaRPr lang="es-AR" sz="1400"/>
          </a:p>
          <a:p>
            <a:pPr algn="just"/>
            <a:r>
              <a:rPr lang="es-AR" sz="1400"/>
              <a:t>Tanto los fenómenos que se han producido, como los que promueven el crecimiento de la ciudad por partes completas, plantean una serie de </a:t>
            </a:r>
            <a:r>
              <a:rPr lang="es-AR" sz="1400" b="1"/>
              <a:t>potencialidades</a:t>
            </a:r>
            <a:r>
              <a:rPr lang="es-AR" sz="1400"/>
              <a:t> interesantes pero instalan al mismo tiempo el </a:t>
            </a:r>
            <a:r>
              <a:rPr lang="es-AR" sz="1400" b="1"/>
              <a:t>aspecto negativo</a:t>
            </a:r>
            <a:r>
              <a:rPr lang="es-AR" sz="1400"/>
              <a:t> de la radicalización del carácter heterogéneo y fragmentario. </a:t>
            </a:r>
          </a:p>
          <a:p>
            <a:pPr algn="just"/>
            <a:endParaRPr lang="es-AR"/>
          </a:p>
          <a:p>
            <a:pPr algn="just"/>
            <a:r>
              <a:rPr lang="es-AR" sz="1400"/>
              <a:t>Se hace necesario contar con políticas que incidan en un </a:t>
            </a:r>
            <a:r>
              <a:rPr lang="es-AR" sz="1400" b="1"/>
              <a:t>ordenamiento más equilibrado del espacio</a:t>
            </a:r>
            <a:r>
              <a:rPr lang="es-AR" sz="1400"/>
              <a:t>, compatibilizando las distintas modalidades de urbanización y  pudiendo garantizar el suelo servido y la vivienda a todos los sectores de la población. </a:t>
            </a:r>
            <a:endParaRPr lang="es-ES" sz="1400"/>
          </a:p>
        </p:txBody>
      </p:sp>
      <p:sp>
        <p:nvSpPr>
          <p:cNvPr id="7"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4 Título"/>
          <p:cNvSpPr>
            <a:spLocks noGrp="1"/>
          </p:cNvSpPr>
          <p:nvPr>
            <p:ph type="ctrTitle" idx="4294967295"/>
          </p:nvPr>
        </p:nvSpPr>
        <p:spPr>
          <a:xfrm>
            <a:off x="0" y="381000"/>
            <a:ext cx="7772400" cy="1752600"/>
          </a:xfrm>
        </p:spPr>
        <p:txBody>
          <a:bodyPr>
            <a:normAutofit/>
          </a:bodyPr>
          <a:lstStyle/>
          <a:p>
            <a:pPr algn="l" eaLnBrk="1" fontAlgn="auto" hangingPunct="1">
              <a:spcAft>
                <a:spcPts val="0"/>
              </a:spcAft>
              <a:defRPr/>
            </a:pPr>
            <a:r>
              <a:rPr lang="es-ES_tradnl" sz="2800" b="1" dirty="0" smtClean="0">
                <a:solidFill>
                  <a:srgbClr val="FF3300"/>
                </a:solidFill>
              </a:rPr>
              <a:t/>
            </a:r>
            <a:br>
              <a:rPr lang="es-ES_tradnl" sz="2800" b="1" dirty="0" smtClean="0">
                <a:solidFill>
                  <a:srgbClr val="FF3300"/>
                </a:solidFill>
              </a:rPr>
            </a:br>
            <a:endParaRPr lang="es-ES" sz="2400" dirty="0">
              <a:solidFill>
                <a:schemeClr val="tx1">
                  <a:lumMod val="50000"/>
                </a:schemeClr>
              </a:solidFill>
            </a:endParaRPr>
          </a:p>
        </p:txBody>
      </p:sp>
      <p:sp>
        <p:nvSpPr>
          <p:cNvPr id="2051" name="Rectangle 3"/>
          <p:cNvSpPr>
            <a:spLocks noChangeArrowheads="1"/>
          </p:cNvSpPr>
          <p:nvPr/>
        </p:nvSpPr>
        <p:spPr bwMode="auto">
          <a:xfrm>
            <a:off x="395288" y="2125663"/>
            <a:ext cx="8280400" cy="739775"/>
          </a:xfrm>
          <a:prstGeom prst="rect">
            <a:avLst/>
          </a:prstGeom>
          <a:noFill/>
          <a:ln w="9525">
            <a:noFill/>
            <a:miter lim="800000"/>
            <a:headEnd/>
            <a:tailEnd/>
          </a:ln>
          <a:effectLst/>
        </p:spPr>
        <p:txBody>
          <a:bodyPr anchor="ctr">
            <a:spAutoFit/>
          </a:bodyPr>
          <a:lstStyle/>
          <a:p>
            <a:pPr marL="457200" indent="-457200" algn="just">
              <a:defRPr/>
            </a:pPr>
            <a:endParaRPr lang="es-AR" dirty="0">
              <a:cs typeface="Arial" pitchFamily="34" charset="0"/>
            </a:endParaRPr>
          </a:p>
          <a:p>
            <a:pPr algn="just">
              <a:defRPr/>
            </a:pPr>
            <a:endParaRPr lang="es-ES" sz="1800" dirty="0">
              <a:latin typeface="Arial" pitchFamily="34" charset="0"/>
              <a:cs typeface="Arial" pitchFamily="34" charset="0"/>
            </a:endParaRPr>
          </a:p>
        </p:txBody>
      </p:sp>
      <p:sp>
        <p:nvSpPr>
          <p:cNvPr id="2054" name="Rectangle 6"/>
          <p:cNvSpPr>
            <a:spLocks noChangeArrowheads="1"/>
          </p:cNvSpPr>
          <p:nvPr/>
        </p:nvSpPr>
        <p:spPr bwMode="auto">
          <a:xfrm>
            <a:off x="250825" y="2189163"/>
            <a:ext cx="8569325" cy="3400425"/>
          </a:xfrm>
          <a:prstGeom prst="rect">
            <a:avLst/>
          </a:prstGeom>
          <a:noFill/>
          <a:ln w="9525">
            <a:noFill/>
            <a:miter lim="800000"/>
            <a:headEnd/>
            <a:tailEnd/>
          </a:ln>
          <a:effectLst/>
        </p:spPr>
        <p:txBody>
          <a:bodyPr anchor="ctr">
            <a:spAutoFit/>
          </a:bodyPr>
          <a:lstStyle/>
          <a:p>
            <a:pPr algn="just">
              <a:defRPr/>
            </a:pPr>
            <a:r>
              <a:rPr lang="es-ES_tradnl" sz="1800" b="1" dirty="0">
                <a:solidFill>
                  <a:schemeClr val="tx1">
                    <a:lumMod val="50000"/>
                  </a:schemeClr>
                </a:solidFill>
              </a:rPr>
              <a:t>Densificación  </a:t>
            </a:r>
          </a:p>
          <a:p>
            <a:pPr algn="just">
              <a:defRPr/>
            </a:pPr>
            <a:endParaRPr lang="es-ES_tradnl" sz="1400" b="1" dirty="0">
              <a:solidFill>
                <a:schemeClr val="tx1">
                  <a:lumMod val="50000"/>
                </a:schemeClr>
              </a:solidFill>
            </a:endParaRPr>
          </a:p>
          <a:p>
            <a:pPr algn="just">
              <a:defRPr/>
            </a:pPr>
            <a:r>
              <a:rPr lang="es-ES" sz="1400" dirty="0"/>
              <a:t>Rosario tuvo un crecimiento urbano difuso y polarizado, permitiendo la generación de nuevas formas de urbanización. La Periferia dispone aún de una importante superficie de suelo urbanizado (Zona II y III), cuya planificación fue por partes a través de instrumentos de escala intermedia, sin un documento integrador.  Se propone la idea de </a:t>
            </a:r>
            <a:r>
              <a:rPr lang="es-ES" sz="1400" b="1" dirty="0"/>
              <a:t>ciudad compacta</a:t>
            </a:r>
            <a:r>
              <a:rPr lang="es-ES" sz="1400" dirty="0"/>
              <a:t> versus la tradicional </a:t>
            </a:r>
            <a:r>
              <a:rPr lang="es-ES" sz="1400" b="1" dirty="0"/>
              <a:t>ciudad expandida</a:t>
            </a:r>
            <a:r>
              <a:rPr lang="es-ES" sz="1400" dirty="0"/>
              <a:t>:</a:t>
            </a:r>
          </a:p>
          <a:p>
            <a:pPr algn="just">
              <a:defRPr/>
            </a:pPr>
            <a:endParaRPr lang="es-AR" sz="1400" dirty="0">
              <a:solidFill>
                <a:srgbClr val="FF3300"/>
              </a:solidFill>
              <a:ea typeface="Times New Roman" pitchFamily="18" charset="0"/>
              <a:cs typeface="Arial" pitchFamily="34" charset="0"/>
            </a:endParaRPr>
          </a:p>
          <a:p>
            <a:pPr algn="just">
              <a:buFont typeface="Wingdings" pitchFamily="2" charset="2"/>
              <a:buChar char="§"/>
              <a:defRPr/>
            </a:pPr>
            <a:r>
              <a:rPr lang="es-AR" sz="1400" dirty="0">
                <a:solidFill>
                  <a:srgbClr val="FF3300"/>
                </a:solidFill>
                <a:ea typeface="Times New Roman" pitchFamily="18" charset="0"/>
                <a:cs typeface="Arial" pitchFamily="34" charset="0"/>
              </a:rPr>
              <a:t> </a:t>
            </a:r>
            <a:r>
              <a:rPr lang="es-AR" sz="1400" b="1" dirty="0">
                <a:ea typeface="Times New Roman" pitchFamily="18" charset="0"/>
                <a:cs typeface="Arial" pitchFamily="34" charset="0"/>
              </a:rPr>
              <a:t>Modificación del Código Urbano</a:t>
            </a:r>
            <a:r>
              <a:rPr lang="es-AR" sz="1400" dirty="0">
                <a:ea typeface="Times New Roman" pitchFamily="18" charset="0"/>
                <a:cs typeface="Arial" pitchFamily="34" charset="0"/>
              </a:rPr>
              <a:t>: </a:t>
            </a:r>
            <a:r>
              <a:rPr lang="es-AR" sz="1400" dirty="0"/>
              <a:t>los nuevos proyectos edilicios deberán demandar </a:t>
            </a:r>
            <a:r>
              <a:rPr lang="es-AR" sz="1400" i="1" dirty="0"/>
              <a:t>magnitudes menores </a:t>
            </a:r>
            <a:r>
              <a:rPr lang="es-AR" sz="1400" dirty="0"/>
              <a:t>a los del antiguo Código Urbano; aumentando los coeficientes de edificación con relación a subdivisión de la tierra, la altura, el factor ocupacional de suelo, entre otros </a:t>
            </a:r>
            <a:r>
              <a:rPr lang="es-AR" sz="1400" dirty="0" err="1"/>
              <a:t>ind</a:t>
            </a:r>
            <a:r>
              <a:rPr lang="es-AR" sz="1400" dirty="0"/>
              <a:t>. Urb., para obtener un mayor rendimiento del suelo.</a:t>
            </a:r>
            <a:endParaRPr lang="es-AR" sz="1400" dirty="0">
              <a:ea typeface="Times New Roman" pitchFamily="18" charset="0"/>
              <a:cs typeface="Arial" pitchFamily="34" charset="0"/>
            </a:endParaRPr>
          </a:p>
          <a:p>
            <a:pPr algn="just">
              <a:defRPr/>
            </a:pPr>
            <a:endParaRPr lang="es-AR" sz="1400" dirty="0">
              <a:ea typeface="Times New Roman" pitchFamily="18" charset="0"/>
              <a:cs typeface="Arial" pitchFamily="34" charset="0"/>
            </a:endParaRPr>
          </a:p>
          <a:p>
            <a:pPr algn="just">
              <a:buClr>
                <a:srgbClr val="FF3300"/>
              </a:buClr>
              <a:buFont typeface="Wingdings" pitchFamily="2" charset="2"/>
              <a:buChar char="§"/>
              <a:defRPr/>
            </a:pPr>
            <a:r>
              <a:rPr lang="es-AR" sz="1400" dirty="0">
                <a:ea typeface="Times New Roman" pitchFamily="18" charset="0"/>
                <a:cs typeface="Arial" pitchFamily="34" charset="0"/>
              </a:rPr>
              <a:t> </a:t>
            </a:r>
            <a:r>
              <a:rPr lang="es-AR" sz="1400" b="1" dirty="0">
                <a:ea typeface="Times New Roman" pitchFamily="18" charset="0"/>
                <a:cs typeface="Arial" pitchFamily="34" charset="0"/>
              </a:rPr>
              <a:t>Realización de un </a:t>
            </a:r>
            <a:r>
              <a:rPr lang="es-AR" sz="1400" b="1" dirty="0" err="1">
                <a:ea typeface="Times New Roman" pitchFamily="18" charset="0"/>
                <a:cs typeface="Arial" pitchFamily="34" charset="0"/>
              </a:rPr>
              <a:t>Master</a:t>
            </a:r>
            <a:r>
              <a:rPr lang="es-AR" sz="1400" b="1" dirty="0">
                <a:ea typeface="Times New Roman" pitchFamily="18" charset="0"/>
                <a:cs typeface="Arial" pitchFamily="34" charset="0"/>
              </a:rPr>
              <a:t> Plan: </a:t>
            </a:r>
            <a:r>
              <a:rPr lang="es-AR" sz="1400" dirty="0"/>
              <a:t>integrador y articulador de todos los instrumentos (PE, PD y PU). También terminar de proyectar ciertos sectores de la zona urbanizable, priorizando el oeste y suroeste y sur, no considerados en la planificación local.</a:t>
            </a:r>
            <a:r>
              <a:rPr lang="es-AR" sz="1400" b="1" dirty="0">
                <a:ea typeface="Times New Roman" pitchFamily="18" charset="0"/>
                <a:cs typeface="Arial" pitchFamily="34" charset="0"/>
              </a:rPr>
              <a:t>  </a:t>
            </a:r>
            <a:endParaRPr lang="es-AR" sz="1400" dirty="0">
              <a:cs typeface="Arial" pitchFamily="34" charset="0"/>
            </a:endParaRPr>
          </a:p>
        </p:txBody>
      </p:sp>
      <p:sp>
        <p:nvSpPr>
          <p:cNvPr id="25606" name="6 Rectángulo"/>
          <p:cNvSpPr>
            <a:spLocks noChangeArrowheads="1"/>
          </p:cNvSpPr>
          <p:nvPr/>
        </p:nvSpPr>
        <p:spPr bwMode="auto">
          <a:xfrm>
            <a:off x="2843213" y="1428750"/>
            <a:ext cx="4090987" cy="430213"/>
          </a:xfrm>
          <a:prstGeom prst="rect">
            <a:avLst/>
          </a:prstGeom>
          <a:noFill/>
          <a:ln w="9525">
            <a:noFill/>
            <a:miter lim="800000"/>
            <a:headEnd/>
            <a:tailEnd/>
          </a:ln>
        </p:spPr>
        <p:txBody>
          <a:bodyPr>
            <a:spAutoFit/>
          </a:bodyPr>
          <a:lstStyle/>
          <a:p>
            <a:pPr>
              <a:defRPr/>
            </a:pPr>
            <a:r>
              <a:rPr lang="es-ES_tradnl" sz="2200" b="1" dirty="0">
                <a:solidFill>
                  <a:schemeClr val="accent6"/>
                </a:solidFill>
              </a:rPr>
              <a:t>Algunas sugerencias</a:t>
            </a:r>
            <a:endParaRPr lang="es-ES" sz="2200" dirty="0">
              <a:solidFill>
                <a:schemeClr val="accent6"/>
              </a:solidFill>
            </a:endParaRPr>
          </a:p>
        </p:txBody>
      </p:sp>
      <p:sp>
        <p:nvSpPr>
          <p:cNvPr id="10"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825" y="6381750"/>
            <a:ext cx="8642350" cy="0"/>
          </a:xfrm>
          <a:prstGeom prst="line">
            <a:avLst/>
          </a:prstGeom>
          <a:ln w="28575">
            <a:solidFill>
              <a:schemeClr val="bg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4 Título"/>
          <p:cNvSpPr>
            <a:spLocks noGrp="1"/>
          </p:cNvSpPr>
          <p:nvPr>
            <p:ph type="ctrTitle" idx="4294967295"/>
          </p:nvPr>
        </p:nvSpPr>
        <p:spPr>
          <a:xfrm>
            <a:off x="0" y="381000"/>
            <a:ext cx="7772400" cy="1752600"/>
          </a:xfrm>
        </p:spPr>
        <p:txBody>
          <a:bodyPr>
            <a:normAutofit/>
          </a:bodyPr>
          <a:lstStyle/>
          <a:p>
            <a:pPr algn="l" eaLnBrk="1" fontAlgn="auto" hangingPunct="1">
              <a:spcAft>
                <a:spcPts val="0"/>
              </a:spcAft>
              <a:defRPr/>
            </a:pPr>
            <a:r>
              <a:rPr lang="es-ES_tradnl" sz="2800" b="1" dirty="0" smtClean="0">
                <a:solidFill>
                  <a:srgbClr val="FF3300"/>
                </a:solidFill>
              </a:rPr>
              <a:t/>
            </a:r>
            <a:br>
              <a:rPr lang="es-ES_tradnl" sz="2800" b="1" dirty="0" smtClean="0">
                <a:solidFill>
                  <a:srgbClr val="FF3300"/>
                </a:solidFill>
              </a:rPr>
            </a:br>
            <a:endParaRPr lang="es-ES" sz="2400" dirty="0">
              <a:solidFill>
                <a:schemeClr val="tx1">
                  <a:lumMod val="50000"/>
                </a:schemeClr>
              </a:solidFill>
            </a:endParaRPr>
          </a:p>
        </p:txBody>
      </p:sp>
      <p:sp>
        <p:nvSpPr>
          <p:cNvPr id="2051" name="Rectangle 3"/>
          <p:cNvSpPr>
            <a:spLocks noChangeArrowheads="1"/>
          </p:cNvSpPr>
          <p:nvPr/>
        </p:nvSpPr>
        <p:spPr bwMode="auto">
          <a:xfrm>
            <a:off x="395288" y="2125663"/>
            <a:ext cx="8280400" cy="739775"/>
          </a:xfrm>
          <a:prstGeom prst="rect">
            <a:avLst/>
          </a:prstGeom>
          <a:noFill/>
          <a:ln w="9525">
            <a:noFill/>
            <a:miter lim="800000"/>
            <a:headEnd/>
            <a:tailEnd/>
          </a:ln>
          <a:effectLst/>
        </p:spPr>
        <p:txBody>
          <a:bodyPr anchor="ctr">
            <a:spAutoFit/>
          </a:bodyPr>
          <a:lstStyle/>
          <a:p>
            <a:pPr marL="457200" indent="-457200" algn="just">
              <a:defRPr/>
            </a:pPr>
            <a:endParaRPr lang="es-AR" dirty="0">
              <a:cs typeface="Arial" pitchFamily="34" charset="0"/>
            </a:endParaRPr>
          </a:p>
          <a:p>
            <a:pPr algn="just">
              <a:defRPr/>
            </a:pPr>
            <a:endParaRPr lang="es-ES" sz="1800" dirty="0">
              <a:latin typeface="Arial" pitchFamily="34" charset="0"/>
              <a:cs typeface="Arial" pitchFamily="34" charset="0"/>
            </a:endParaRPr>
          </a:p>
        </p:txBody>
      </p:sp>
      <p:sp>
        <p:nvSpPr>
          <p:cNvPr id="2054" name="Rectangle 6"/>
          <p:cNvSpPr>
            <a:spLocks noChangeArrowheads="1"/>
          </p:cNvSpPr>
          <p:nvPr/>
        </p:nvSpPr>
        <p:spPr bwMode="auto">
          <a:xfrm>
            <a:off x="250825" y="1677988"/>
            <a:ext cx="8642350" cy="3784600"/>
          </a:xfrm>
          <a:prstGeom prst="rect">
            <a:avLst/>
          </a:prstGeom>
          <a:noFill/>
          <a:ln w="9525">
            <a:noFill/>
            <a:miter lim="800000"/>
            <a:headEnd/>
            <a:tailEnd/>
          </a:ln>
          <a:effectLst/>
        </p:spPr>
        <p:txBody>
          <a:bodyPr anchor="ctr">
            <a:spAutoFit/>
          </a:bodyPr>
          <a:lstStyle/>
          <a:p>
            <a:pPr algn="just">
              <a:defRPr/>
            </a:pPr>
            <a:r>
              <a:rPr lang="es-ES_tradnl" sz="1800" b="1" dirty="0">
                <a:solidFill>
                  <a:schemeClr val="tx1">
                    <a:lumMod val="50000"/>
                  </a:schemeClr>
                </a:solidFill>
              </a:rPr>
              <a:t>Inclusión social</a:t>
            </a:r>
          </a:p>
          <a:p>
            <a:pPr algn="just">
              <a:defRPr/>
            </a:pPr>
            <a:endParaRPr lang="es-ES" sz="1200" dirty="0"/>
          </a:p>
          <a:p>
            <a:pPr algn="just">
              <a:defRPr/>
            </a:pPr>
            <a:r>
              <a:rPr lang="es-ES" sz="1400" dirty="0"/>
              <a:t>En la Periferia hay un proceso de </a:t>
            </a:r>
            <a:r>
              <a:rPr lang="es-ES" sz="1400" b="1" dirty="0"/>
              <a:t>fragmentación</a:t>
            </a:r>
            <a:r>
              <a:rPr lang="es-ES" sz="1400" dirty="0"/>
              <a:t> y </a:t>
            </a:r>
            <a:r>
              <a:rPr lang="es-ES" sz="1400" b="1" dirty="0"/>
              <a:t>segregación socioespacial </a:t>
            </a:r>
            <a:r>
              <a:rPr lang="es-ES" sz="1400" dirty="0"/>
              <a:t>donde, debido al aumento del valor de los inmuebles y la falta de financiación, entre otros, solo algunos eligen donde localizarse. Paradójicamente, posee áreas (Zona II y III) incompletas por falta de accesibilidad, servicios, equipamiento y urbanización de una residencia masiva. Se intenta dar respuesta a una gran </a:t>
            </a:r>
            <a:r>
              <a:rPr lang="es-AR" sz="1400" dirty="0"/>
              <a:t>demanda insatisfecha en los sectores de bajo y medios ingresos, </a:t>
            </a:r>
            <a:r>
              <a:rPr lang="es-ES" sz="1400" dirty="0"/>
              <a:t>vinculada con el acceso a la tierra y a la ciudad</a:t>
            </a:r>
            <a:r>
              <a:rPr lang="es-AR" sz="1400" dirty="0"/>
              <a:t>:</a:t>
            </a:r>
            <a:r>
              <a:rPr lang="es-ES_tradnl" sz="1400" b="1" dirty="0">
                <a:solidFill>
                  <a:schemeClr val="tx1">
                    <a:lumMod val="50000"/>
                  </a:schemeClr>
                </a:solidFill>
              </a:rPr>
              <a:t>  </a:t>
            </a:r>
          </a:p>
          <a:p>
            <a:pPr algn="just">
              <a:defRPr/>
            </a:pPr>
            <a:endParaRPr lang="es-AR" sz="1400" dirty="0">
              <a:solidFill>
                <a:srgbClr val="FF3300"/>
              </a:solidFill>
              <a:ea typeface="Times New Roman" pitchFamily="18" charset="0"/>
              <a:cs typeface="Arial" pitchFamily="34" charset="0"/>
            </a:endParaRPr>
          </a:p>
          <a:p>
            <a:pPr algn="just">
              <a:buFont typeface="Wingdings" pitchFamily="2" charset="2"/>
              <a:buChar char="§"/>
              <a:defRPr/>
            </a:pPr>
            <a:r>
              <a:rPr lang="es-AR" sz="1400" dirty="0">
                <a:solidFill>
                  <a:srgbClr val="FF3300"/>
                </a:solidFill>
                <a:ea typeface="Times New Roman" pitchFamily="18" charset="0"/>
                <a:cs typeface="Arial" pitchFamily="34" charset="0"/>
              </a:rPr>
              <a:t> </a:t>
            </a:r>
            <a:r>
              <a:rPr lang="es-AR" sz="1400" b="1" dirty="0"/>
              <a:t>Elaboración de políticas de acceso a la tierra: </a:t>
            </a:r>
            <a:r>
              <a:rPr lang="es-AR" sz="1400" dirty="0"/>
              <a:t>implementar un mapeo de lotes y terrenos vacantes en la Periferia, obtenidos a través de la expropiación. La financiación será de las compensaciones de los urbanizadores privados y donaciones. Dicha modalidad ampliará el registro existente de suelos aptos y estará a disposición de  la </a:t>
            </a:r>
            <a:r>
              <a:rPr lang="es-AR" sz="1400" dirty="0" err="1"/>
              <a:t>DPVyU</a:t>
            </a:r>
            <a:r>
              <a:rPr lang="es-AR" sz="1400" dirty="0"/>
              <a:t> y SPV. </a:t>
            </a:r>
            <a:r>
              <a:rPr lang="es-AR" sz="1400" b="1" dirty="0"/>
              <a:t>  </a:t>
            </a:r>
          </a:p>
          <a:p>
            <a:pPr algn="just">
              <a:buFont typeface="Wingdings" pitchFamily="2" charset="2"/>
              <a:buChar char="§"/>
              <a:defRPr/>
            </a:pPr>
            <a:endParaRPr lang="es-AR" sz="1400" dirty="0"/>
          </a:p>
          <a:p>
            <a:pPr algn="just">
              <a:buClr>
                <a:srgbClr val="FF3300"/>
              </a:buClr>
              <a:buFont typeface="Wingdings" pitchFamily="2" charset="2"/>
              <a:buChar char="§"/>
              <a:defRPr/>
            </a:pPr>
            <a:r>
              <a:rPr lang="es-AR" sz="1400" b="1" dirty="0"/>
              <a:t> Mejoramiento de la calidad del entorno: </a:t>
            </a:r>
            <a:r>
              <a:rPr lang="es-ES" sz="1400" dirty="0"/>
              <a:t>los nuevos proyectos delegan esta obligación a los urbanizadores, aun quedando  intersticios que requieren ser completados. Para financiar las obras necesarias de infraestructura y equipamiento, el Municipio debiera repartir igualitariamente las cargas y los beneficios, asociados al proceso de urbanización, entre la ciudad central y la Periferia.</a:t>
            </a:r>
            <a:r>
              <a:rPr lang="es-ES_tradnl" sz="1400" b="1" dirty="0">
                <a:solidFill>
                  <a:schemeClr val="tx1">
                    <a:lumMod val="50000"/>
                  </a:schemeClr>
                </a:solidFill>
                <a:ea typeface="Times New Roman" pitchFamily="18" charset="0"/>
                <a:cs typeface="Arial" pitchFamily="34" charset="0"/>
              </a:rPr>
              <a:t> </a:t>
            </a:r>
            <a:endParaRPr lang="es-AR" sz="1400" dirty="0">
              <a:solidFill>
                <a:srgbClr val="FF3300"/>
              </a:solidFill>
              <a:ea typeface="Times New Roman" pitchFamily="18" charset="0"/>
              <a:cs typeface="Arial" pitchFamily="34" charset="0"/>
            </a:endParaRPr>
          </a:p>
        </p:txBody>
      </p:sp>
      <p:sp>
        <p:nvSpPr>
          <p:cNvPr id="9" name="2 Subtítulo"/>
          <p:cNvSpPr txBox="1">
            <a:spLocks/>
          </p:cNvSpPr>
          <p:nvPr/>
        </p:nvSpPr>
        <p:spPr>
          <a:xfrm>
            <a:off x="1042988" y="6429375"/>
            <a:ext cx="8101012" cy="428625"/>
          </a:xfrm>
          <a:prstGeom prst="rect">
            <a:avLst/>
          </a:prstGeom>
        </p:spPr>
        <p:txBody>
          <a:bodyPr>
            <a:normAutofit/>
          </a:bodyPr>
          <a:lstStyle/>
          <a:p>
            <a:pPr marL="342900" indent="-342900" fontAlgn="auto">
              <a:spcBef>
                <a:spcPct val="20000"/>
              </a:spcBef>
              <a:spcAft>
                <a:spcPts val="0"/>
              </a:spcAft>
              <a:defRPr/>
            </a:pPr>
            <a:r>
              <a:rPr lang="es-AR" altLang="zh-CN" sz="1200" dirty="0">
                <a:latin typeface="Arial" pitchFamily="34" charset="0"/>
                <a:ea typeface="宋体" pitchFamily="2" charset="-122"/>
                <a:cs typeface="Arial" pitchFamily="34" charset="0"/>
              </a:rPr>
              <a:t>Dra. Arq. Cintia A. Barenboim   </a:t>
            </a:r>
            <a:r>
              <a:rPr lang="pt-BR" sz="1200" dirty="0">
                <a:latin typeface="Arial" pitchFamily="34" charset="0"/>
                <a:cs typeface="Arial" pitchFamily="34" charset="0"/>
              </a:rPr>
              <a:t>∙  </a:t>
            </a:r>
            <a:r>
              <a:rPr lang="es-AR" sz="1200" dirty="0">
                <a:latin typeface="Arial" pitchFamily="34" charset="0"/>
                <a:ea typeface="宋体" pitchFamily="2" charset="-122"/>
                <a:cs typeface="Arial" pitchFamily="34" charset="0"/>
              </a:rPr>
              <a:t>CONICET -  </a:t>
            </a:r>
            <a:r>
              <a:rPr lang="es-AR" sz="1200" dirty="0" err="1">
                <a:latin typeface="Arial" pitchFamily="34" charset="0"/>
                <a:ea typeface="宋体" pitchFamily="2" charset="-122"/>
                <a:cs typeface="Arial" pitchFamily="34" charset="0"/>
              </a:rPr>
              <a:t>FAPyD</a:t>
            </a:r>
            <a:r>
              <a:rPr lang="es-AR" sz="1200" dirty="0">
                <a:latin typeface="Arial" pitchFamily="34" charset="0"/>
                <a:ea typeface="宋体" pitchFamily="2" charset="-122"/>
                <a:cs typeface="Arial" pitchFamily="34" charset="0"/>
              </a:rPr>
              <a:t>/UNR  </a:t>
            </a:r>
            <a:r>
              <a:rPr lang="es-AR" altLang="zh-CN" sz="1200" dirty="0">
                <a:latin typeface="Arial" pitchFamily="34" charset="0"/>
                <a:ea typeface="宋体" pitchFamily="2" charset="-122"/>
                <a:cs typeface="Arial" pitchFamily="34" charset="0"/>
              </a:rPr>
              <a:t> </a:t>
            </a:r>
            <a:r>
              <a:rPr lang="pt-BR" sz="1200" dirty="0">
                <a:latin typeface="Arial" pitchFamily="34" charset="0"/>
                <a:cs typeface="Arial" pitchFamily="34" charset="0"/>
              </a:rPr>
              <a:t>∙</a:t>
            </a:r>
            <a:r>
              <a:rPr lang="es-AR" altLang="zh-CN" sz="1200" dirty="0">
                <a:latin typeface="Arial" pitchFamily="34" charset="0"/>
                <a:ea typeface="宋体" pitchFamily="2" charset="-122"/>
                <a:cs typeface="Arial" pitchFamily="34" charset="0"/>
              </a:rPr>
              <a:t>  arq.barenboim@gmail.com</a:t>
            </a:r>
            <a:endParaRPr lang="es-AR" sz="1200" dirty="0">
              <a:latin typeface="Arial" pitchFamily="34" charset="0"/>
              <a:ea typeface="宋体" pitchFamily="2" charset="-122"/>
              <a:cs typeface="Arial" pitchFamily="34" charset="0"/>
            </a:endParaRPr>
          </a:p>
          <a:p>
            <a:pPr marL="342900" indent="-342900" fontAlgn="auto">
              <a:spcBef>
                <a:spcPct val="20000"/>
              </a:spcBef>
              <a:spcAft>
                <a:spcPts val="0"/>
              </a:spcAft>
              <a:buFont typeface="Arial" pitchFamily="34" charset="0"/>
              <a:buChar char="•"/>
              <a:defRPr/>
            </a:pPr>
            <a:endParaRPr lang="es-ES" sz="3200" b="1" dirty="0">
              <a:latin typeface="+mn-lt"/>
              <a:cs typeface="+mn-cs"/>
            </a:endParaRPr>
          </a:p>
          <a:p>
            <a:pPr marL="342900" indent="-342900" fontAlgn="auto">
              <a:spcBef>
                <a:spcPct val="20000"/>
              </a:spcBef>
              <a:spcAft>
                <a:spcPts val="0"/>
              </a:spcAft>
              <a:buFont typeface="Arial" pitchFamily="34" charset="0"/>
              <a:buChar char="•"/>
              <a:defRPr/>
            </a:pPr>
            <a:endParaRPr lang="es-ES" sz="3200" dirty="0">
              <a:latin typeface="+mn-lt"/>
              <a:cs typeface="+mn-cs"/>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Escala de grise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9051</TotalTime>
  <Words>3752</Words>
  <Application>Microsoft Office PowerPoint</Application>
  <PresentationFormat>Presentación en pantalla (4:3)</PresentationFormat>
  <Paragraphs>447</Paragraphs>
  <Slides>28</Slides>
  <Notes>17</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Civil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vt:lpstr>
      <vt:lpstr> </vt:lpstr>
    </vt:vector>
  </TitlesOfParts>
  <Company>Lincoln Institute of Land Policy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Catastro multifinalitario</dc:title>
  <dc:subject>La ciudad y su dinámica</dc:subject>
  <dc:creator>Diego Erba</dc:creator>
  <cp:lastModifiedBy>Usuario</cp:lastModifiedBy>
  <cp:revision>541</cp:revision>
  <dcterms:created xsi:type="dcterms:W3CDTF">2010-06-06T15:18:57Z</dcterms:created>
  <dcterms:modified xsi:type="dcterms:W3CDTF">2014-07-31T17:56:58Z</dcterms:modified>
</cp:coreProperties>
</file>