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vsd" ContentType="application/vnd.visio"/>
  <Default Extension="xls" ContentType="application/vnd.ms-excel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 bookmarkIdSeed="2">
  <p:sldMasterIdLst>
    <p:sldMasterId id="2147483655" r:id="rId1"/>
    <p:sldMasterId id="2147483668" r:id="rId2"/>
  </p:sldMasterIdLst>
  <p:notesMasterIdLst>
    <p:notesMasterId r:id="rId37"/>
  </p:notesMasterIdLst>
  <p:handoutMasterIdLst>
    <p:handoutMasterId r:id="rId38"/>
  </p:handoutMasterIdLst>
  <p:sldIdLst>
    <p:sldId id="787" r:id="rId3"/>
    <p:sldId id="837" r:id="rId4"/>
    <p:sldId id="838" r:id="rId5"/>
    <p:sldId id="839" r:id="rId6"/>
    <p:sldId id="840" r:id="rId7"/>
    <p:sldId id="841" r:id="rId8"/>
    <p:sldId id="843" r:id="rId9"/>
    <p:sldId id="807" r:id="rId10"/>
    <p:sldId id="803" r:id="rId11"/>
    <p:sldId id="825" r:id="rId12"/>
    <p:sldId id="826" r:id="rId13"/>
    <p:sldId id="844" r:id="rId14"/>
    <p:sldId id="845" r:id="rId15"/>
    <p:sldId id="848" r:id="rId16"/>
    <p:sldId id="863" r:id="rId17"/>
    <p:sldId id="849" r:id="rId18"/>
    <p:sldId id="850" r:id="rId19"/>
    <p:sldId id="851" r:id="rId20"/>
    <p:sldId id="852" r:id="rId21"/>
    <p:sldId id="853" r:id="rId22"/>
    <p:sldId id="854" r:id="rId23"/>
    <p:sldId id="867" r:id="rId24"/>
    <p:sldId id="855" r:id="rId25"/>
    <p:sldId id="811" r:id="rId26"/>
    <p:sldId id="857" r:id="rId27"/>
    <p:sldId id="858" r:id="rId28"/>
    <p:sldId id="864" r:id="rId29"/>
    <p:sldId id="859" r:id="rId30"/>
    <p:sldId id="860" r:id="rId31"/>
    <p:sldId id="861" r:id="rId32"/>
    <p:sldId id="809" r:id="rId33"/>
    <p:sldId id="865" r:id="rId34"/>
    <p:sldId id="866" r:id="rId35"/>
    <p:sldId id="816" r:id="rId36"/>
  </p:sldIdLst>
  <p:sldSz cx="9902825" cy="6858000"/>
  <p:notesSz cx="7010400" cy="92964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119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928" userDrawn="1">
          <p15:clr>
            <a:srgbClr val="A4A3A4"/>
          </p15:clr>
        </p15:guide>
        <p15:guide id="2" pos="2208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ose Barbero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C2A0"/>
    <a:srgbClr val="E9E5AF"/>
    <a:srgbClr val="71DAFF"/>
    <a:srgbClr val="3BCCFF"/>
    <a:srgbClr val="21C5FF"/>
    <a:srgbClr val="1111FF"/>
    <a:srgbClr val="FFFF99"/>
    <a:srgbClr val="DFDECB"/>
    <a:srgbClr val="D9D9FF"/>
    <a:srgbClr val="EDEC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5767" autoAdjust="0"/>
    <p:restoredTop sz="99824" autoAdjust="0"/>
  </p:normalViewPr>
  <p:slideViewPr>
    <p:cSldViewPr>
      <p:cViewPr varScale="1">
        <p:scale>
          <a:sx n="51" d="100"/>
          <a:sy n="51" d="100"/>
        </p:scale>
        <p:origin x="-1224" y="-96"/>
      </p:cViewPr>
      <p:guideLst>
        <p:guide orient="horz" pos="2160"/>
        <p:guide pos="311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84" d="100"/>
          <a:sy n="84" d="100"/>
        </p:scale>
        <p:origin x="-3180" y="-102"/>
      </p:cViewPr>
      <p:guideLst>
        <p:guide orient="horz" pos="2928"/>
        <p:guide pos="220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8367F6-EB88-40A1-A228-FE54556EAB1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AR"/>
        </a:p>
      </dgm:t>
    </dgm:pt>
    <dgm:pt modelId="{BDD2C35C-974C-4F4C-9135-89B38CA15631}">
      <dgm:prSet phldrT="[Texto]" custT="1"/>
      <dgm:spPr>
        <a:solidFill>
          <a:schemeClr val="tx1">
            <a:lumMod val="65000"/>
            <a:lumOff val="35000"/>
          </a:schemeClr>
        </a:solidFill>
      </dgm:spPr>
      <dgm:t>
        <a:bodyPr lIns="252000"/>
        <a:lstStyle/>
        <a:p>
          <a:r>
            <a:rPr lang="es-AR" sz="1800" b="1" dirty="0" smtClean="0">
              <a:latin typeface="Arial" panose="020B0604020202020204" pitchFamily="34" charset="0"/>
              <a:cs typeface="Arial" panose="020B0604020202020204" pitchFamily="34" charset="0"/>
            </a:rPr>
            <a:t>INFRAESTRUCTURA Y SERVICIOS DE TRANSPORTE</a:t>
          </a:r>
          <a:endParaRPr lang="es-AR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3DF2CD8-0EBA-4340-BB58-D0D3BB0F883E}" type="parTrans" cxnId="{626315F8-6C80-4AF6-A9EB-18CCCDA5DBB6}">
      <dgm:prSet/>
      <dgm:spPr/>
      <dgm:t>
        <a:bodyPr/>
        <a:lstStyle/>
        <a:p>
          <a:endParaRPr lang="es-AR"/>
        </a:p>
      </dgm:t>
    </dgm:pt>
    <dgm:pt modelId="{6DF0849B-1942-4EF7-BAB6-B5ED1B345492}" type="sibTrans" cxnId="{626315F8-6C80-4AF6-A9EB-18CCCDA5DBB6}">
      <dgm:prSet/>
      <dgm:spPr/>
      <dgm:t>
        <a:bodyPr/>
        <a:lstStyle/>
        <a:p>
          <a:endParaRPr lang="es-AR"/>
        </a:p>
      </dgm:t>
    </dgm:pt>
    <dgm:pt modelId="{4C7C7852-5848-47DE-AD04-2D1CF828539A}">
      <dgm:prSet phldrT="[Texto]" custT="1"/>
      <dgm:spPr/>
      <dgm:t>
        <a:bodyPr/>
        <a:lstStyle/>
        <a:p>
          <a:r>
            <a:rPr lang="es-AR" sz="1600" dirty="0" smtClean="0">
              <a:latin typeface="Arial" panose="020B0604020202020204" pitchFamily="34" charset="0"/>
              <a:cs typeface="Arial" panose="020B0604020202020204" pitchFamily="34" charset="0"/>
            </a:rPr>
            <a:t>Carreteras, ferrocarriles, puertos, pasos de frontera, etc. </a:t>
          </a:r>
          <a:endParaRPr lang="es-AR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A09BE1C-EF9F-447F-852D-F367BB06CF4A}" type="parTrans" cxnId="{29D6B5D2-0266-458B-AE8B-725AED8E6683}">
      <dgm:prSet/>
      <dgm:spPr/>
      <dgm:t>
        <a:bodyPr/>
        <a:lstStyle/>
        <a:p>
          <a:endParaRPr lang="es-AR"/>
        </a:p>
      </dgm:t>
    </dgm:pt>
    <dgm:pt modelId="{D7F99817-1A83-486F-9C1E-49EA8D50962E}" type="sibTrans" cxnId="{29D6B5D2-0266-458B-AE8B-725AED8E6683}">
      <dgm:prSet/>
      <dgm:spPr/>
      <dgm:t>
        <a:bodyPr/>
        <a:lstStyle/>
        <a:p>
          <a:endParaRPr lang="es-AR"/>
        </a:p>
      </dgm:t>
    </dgm:pt>
    <dgm:pt modelId="{992BC9EA-8E51-4214-9B8C-5F8DBCF26BCA}">
      <dgm:prSet phldrT="[Texto]" custT="1"/>
      <dgm:spPr>
        <a:solidFill>
          <a:schemeClr val="tx1">
            <a:lumMod val="65000"/>
            <a:lumOff val="35000"/>
          </a:schemeClr>
        </a:solidFill>
        <a:ln>
          <a:noFill/>
        </a:ln>
      </dgm:spPr>
      <dgm:t>
        <a:bodyPr lIns="252000"/>
        <a:lstStyle/>
        <a:p>
          <a:r>
            <a:rPr lang="es-AR" sz="1800" b="1" dirty="0" smtClean="0">
              <a:latin typeface="Arial" panose="020B0604020202020204" pitchFamily="34" charset="0"/>
              <a:cs typeface="Arial" panose="020B0604020202020204" pitchFamily="34" charset="0"/>
            </a:rPr>
            <a:t>FACILITACION COMERCIAL</a:t>
          </a:r>
          <a:endParaRPr lang="es-AR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C7C1D8-88E5-40F1-AF27-8D3E40B1888E}" type="parTrans" cxnId="{E50D44F5-DE78-4083-A660-4A584DC8B980}">
      <dgm:prSet/>
      <dgm:spPr/>
      <dgm:t>
        <a:bodyPr/>
        <a:lstStyle/>
        <a:p>
          <a:endParaRPr lang="es-AR"/>
        </a:p>
      </dgm:t>
    </dgm:pt>
    <dgm:pt modelId="{E8D4DF9A-0915-4FAA-A78C-105E0DC15AC5}" type="sibTrans" cxnId="{E50D44F5-DE78-4083-A660-4A584DC8B980}">
      <dgm:prSet/>
      <dgm:spPr/>
      <dgm:t>
        <a:bodyPr/>
        <a:lstStyle/>
        <a:p>
          <a:endParaRPr lang="es-AR"/>
        </a:p>
      </dgm:t>
    </dgm:pt>
    <dgm:pt modelId="{B6B3019A-60C5-4715-8C61-E036A2A91FDD}">
      <dgm:prSet phldrT="[Texto]" custT="1"/>
      <dgm:spPr/>
      <dgm:t>
        <a:bodyPr/>
        <a:lstStyle/>
        <a:p>
          <a:r>
            <a:rPr lang="es-AR" sz="1600" dirty="0" smtClean="0">
              <a:latin typeface="Arial" panose="020B0604020202020204" pitchFamily="34" charset="0"/>
              <a:cs typeface="Arial" panose="020B0604020202020204" pitchFamily="34" charset="0"/>
            </a:rPr>
            <a:t>Gestión de fronteras: aduanas, ventanilla única, documentación </a:t>
          </a:r>
          <a:r>
            <a:rPr lang="es-AR" sz="1600" i="1" dirty="0" err="1" smtClean="0">
              <a:latin typeface="Arial" panose="020B0604020202020204" pitchFamily="34" charset="0"/>
              <a:cs typeface="Arial" panose="020B0604020202020204" pitchFamily="34" charset="0"/>
            </a:rPr>
            <a:t>paperless</a:t>
          </a:r>
          <a:r>
            <a:rPr lang="es-AR" sz="1600" dirty="0" smtClean="0">
              <a:latin typeface="Arial" panose="020B0604020202020204" pitchFamily="34" charset="0"/>
              <a:cs typeface="Arial" panose="020B0604020202020204" pitchFamily="34" charset="0"/>
            </a:rPr>
            <a:t>, etc</a:t>
          </a:r>
          <a:r>
            <a:rPr lang="es-AR" sz="2000" dirty="0" smtClean="0"/>
            <a:t>.</a:t>
          </a:r>
          <a:endParaRPr lang="es-AR" sz="2000" dirty="0"/>
        </a:p>
      </dgm:t>
    </dgm:pt>
    <dgm:pt modelId="{4D3683B9-4FA0-4EF2-B213-C5542450A3C5}" type="parTrans" cxnId="{8D189FD5-39FD-4B22-88F0-7909B29BC99A}">
      <dgm:prSet/>
      <dgm:spPr/>
      <dgm:t>
        <a:bodyPr/>
        <a:lstStyle/>
        <a:p>
          <a:endParaRPr lang="es-AR"/>
        </a:p>
      </dgm:t>
    </dgm:pt>
    <dgm:pt modelId="{FFA24834-8E5E-4182-9745-751D5BF6F55C}" type="sibTrans" cxnId="{8D189FD5-39FD-4B22-88F0-7909B29BC99A}">
      <dgm:prSet/>
      <dgm:spPr/>
      <dgm:t>
        <a:bodyPr/>
        <a:lstStyle/>
        <a:p>
          <a:endParaRPr lang="es-AR"/>
        </a:p>
      </dgm:t>
    </dgm:pt>
    <dgm:pt modelId="{7791D93C-7F61-4842-94E1-065C26FA5759}">
      <dgm:prSet custT="1"/>
      <dgm:spPr>
        <a:solidFill>
          <a:schemeClr val="tx1">
            <a:lumMod val="65000"/>
            <a:lumOff val="35000"/>
          </a:schemeClr>
        </a:solidFill>
      </dgm:spPr>
      <dgm:t>
        <a:bodyPr lIns="252000"/>
        <a:lstStyle/>
        <a:p>
          <a:r>
            <a:rPr lang="es-AR" sz="1800" b="1" dirty="0" smtClean="0">
              <a:latin typeface="Arial" panose="020B0604020202020204" pitchFamily="34" charset="0"/>
              <a:cs typeface="Arial" panose="020B0604020202020204" pitchFamily="34" charset="0"/>
            </a:rPr>
            <a:t>DESEMPEÑO EMPRESARIO</a:t>
          </a:r>
          <a:endParaRPr lang="es-AR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74F8E6-36D6-4DF2-8D6F-67466FB6C42C}" type="parTrans" cxnId="{BA4B80BE-FDF4-49E2-AE77-522E7D003240}">
      <dgm:prSet/>
      <dgm:spPr/>
      <dgm:t>
        <a:bodyPr/>
        <a:lstStyle/>
        <a:p>
          <a:endParaRPr lang="es-AR"/>
        </a:p>
      </dgm:t>
    </dgm:pt>
    <dgm:pt modelId="{8D5A4061-686E-49ED-B0B8-A4A446373B67}" type="sibTrans" cxnId="{BA4B80BE-FDF4-49E2-AE77-522E7D003240}">
      <dgm:prSet/>
      <dgm:spPr/>
      <dgm:t>
        <a:bodyPr/>
        <a:lstStyle/>
        <a:p>
          <a:endParaRPr lang="es-AR"/>
        </a:p>
      </dgm:t>
    </dgm:pt>
    <dgm:pt modelId="{509F89F9-7C87-44E9-8705-41861074F479}">
      <dgm:prSet custT="1"/>
      <dgm:spPr/>
      <dgm:t>
        <a:bodyPr/>
        <a:lstStyle/>
        <a:p>
          <a:r>
            <a:rPr lang="es-AR" sz="1600" dirty="0" smtClean="0">
              <a:latin typeface="Arial" panose="020B0604020202020204" pitchFamily="34" charset="0"/>
              <a:cs typeface="Arial" panose="020B0604020202020204" pitchFamily="34" charset="0"/>
            </a:rPr>
            <a:t>Organización del </a:t>
          </a:r>
          <a:r>
            <a:rPr lang="es-AR" sz="1600" i="1" dirty="0" err="1" smtClean="0">
              <a:latin typeface="Arial" panose="020B0604020202020204" pitchFamily="34" charset="0"/>
              <a:cs typeface="Arial" panose="020B0604020202020204" pitchFamily="34" charset="0"/>
            </a:rPr>
            <a:t>supply</a:t>
          </a:r>
          <a:r>
            <a:rPr lang="es-AR" sz="1600" i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s-AR" sz="1600" i="1" dirty="0" err="1" smtClean="0">
              <a:latin typeface="Arial" panose="020B0604020202020204" pitchFamily="34" charset="0"/>
              <a:cs typeface="Arial" panose="020B0604020202020204" pitchFamily="34" charset="0"/>
            </a:rPr>
            <a:t>chain</a:t>
          </a:r>
          <a:r>
            <a:rPr lang="es-AR" sz="1600" dirty="0" smtClean="0">
              <a:latin typeface="Arial" panose="020B0604020202020204" pitchFamily="34" charset="0"/>
              <a:cs typeface="Arial" panose="020B0604020202020204" pitchFamily="34" charset="0"/>
            </a:rPr>
            <a:t>, operadores logísticos, intermediarios</a:t>
          </a:r>
          <a:endParaRPr lang="es-AR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8A8F02-9591-4CD0-8298-6ED065137A56}" type="parTrans" cxnId="{9D9798D4-4BD5-4B39-B1FF-F79E2A57CA5B}">
      <dgm:prSet/>
      <dgm:spPr/>
      <dgm:t>
        <a:bodyPr/>
        <a:lstStyle/>
        <a:p>
          <a:endParaRPr lang="es-AR"/>
        </a:p>
      </dgm:t>
    </dgm:pt>
    <dgm:pt modelId="{D617EB6E-B8B5-499A-B1EC-BFC7FE45D6DA}" type="sibTrans" cxnId="{9D9798D4-4BD5-4B39-B1FF-F79E2A57CA5B}">
      <dgm:prSet/>
      <dgm:spPr/>
      <dgm:t>
        <a:bodyPr/>
        <a:lstStyle/>
        <a:p>
          <a:endParaRPr lang="es-AR"/>
        </a:p>
      </dgm:t>
    </dgm:pt>
    <dgm:pt modelId="{34352C08-2764-4337-A4A6-35B4C574AEAE}">
      <dgm:prSet custT="1"/>
      <dgm:spPr/>
      <dgm:t>
        <a:bodyPr/>
        <a:lstStyle/>
        <a:p>
          <a:endParaRPr lang="es-AR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C4CF27-066F-49C2-B712-D111EDD9640B}" type="parTrans" cxnId="{F7119F55-8CCE-4E3A-9C1E-ECD3771BD766}">
      <dgm:prSet/>
      <dgm:spPr/>
      <dgm:t>
        <a:bodyPr/>
        <a:lstStyle/>
        <a:p>
          <a:endParaRPr lang="es-AR"/>
        </a:p>
      </dgm:t>
    </dgm:pt>
    <dgm:pt modelId="{9CAF23A0-648C-4FEC-A297-3D2331EBDBC1}" type="sibTrans" cxnId="{F7119F55-8CCE-4E3A-9C1E-ECD3771BD766}">
      <dgm:prSet/>
      <dgm:spPr/>
      <dgm:t>
        <a:bodyPr/>
        <a:lstStyle/>
        <a:p>
          <a:endParaRPr lang="es-AR"/>
        </a:p>
      </dgm:t>
    </dgm:pt>
    <dgm:pt modelId="{4411F4A9-3DD1-4BC5-9870-958FB240CDB3}" type="pres">
      <dgm:prSet presAssocID="{C28367F6-EB88-40A1-A228-FE54556EAB1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AR"/>
        </a:p>
      </dgm:t>
    </dgm:pt>
    <dgm:pt modelId="{A29227B7-2FC0-4D74-AA23-D621B31AE8AD}" type="pres">
      <dgm:prSet presAssocID="{BDD2C35C-974C-4F4C-9135-89B38CA15631}" presName="parentText" presStyleLbl="node1" presStyleIdx="0" presStyleCnt="3" custLinFactNeighborY="-1550">
        <dgm:presLayoutVars>
          <dgm:chMax val="0"/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1F26C008-5451-458C-B5C9-63CFB7E431ED}" type="pres">
      <dgm:prSet presAssocID="{BDD2C35C-974C-4F4C-9135-89B38CA15631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EEF78709-B75B-4887-AFED-6ABF4C7DAD79}" type="pres">
      <dgm:prSet presAssocID="{7791D93C-7F61-4842-94E1-065C26FA575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CC56299E-A4C1-4414-93F4-7182691B86CE}" type="pres">
      <dgm:prSet presAssocID="{7791D93C-7F61-4842-94E1-065C26FA5759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2658D6E8-9496-45D4-9B98-BA2EF9FF2D20}" type="pres">
      <dgm:prSet presAssocID="{992BC9EA-8E51-4214-9B8C-5F8DBCF26BCA}" presName="parentText" presStyleLbl="node1" presStyleIdx="2" presStyleCnt="3" custLinFactNeighborY="-2233">
        <dgm:presLayoutVars>
          <dgm:chMax val="0"/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2DCA8379-A516-42A5-8124-27C9244C114D}" type="pres">
      <dgm:prSet presAssocID="{992BC9EA-8E51-4214-9B8C-5F8DBCF26BCA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</dgm:ptLst>
  <dgm:cxnLst>
    <dgm:cxn modelId="{E50D44F5-DE78-4083-A660-4A584DC8B980}" srcId="{C28367F6-EB88-40A1-A228-FE54556EAB11}" destId="{992BC9EA-8E51-4214-9B8C-5F8DBCF26BCA}" srcOrd="2" destOrd="0" parTransId="{8CC7C1D8-88E5-40F1-AF27-8D3E40B1888E}" sibTransId="{E8D4DF9A-0915-4FAA-A78C-105E0DC15AC5}"/>
    <dgm:cxn modelId="{F7119F55-8CCE-4E3A-9C1E-ECD3771BD766}" srcId="{7791D93C-7F61-4842-94E1-065C26FA5759}" destId="{34352C08-2764-4337-A4A6-35B4C574AEAE}" srcOrd="1" destOrd="0" parTransId="{BCC4CF27-066F-49C2-B712-D111EDD9640B}" sibTransId="{9CAF23A0-648C-4FEC-A297-3D2331EBDBC1}"/>
    <dgm:cxn modelId="{6A867A8B-E103-444C-992C-F1814D1673C1}" type="presOf" srcId="{34352C08-2764-4337-A4A6-35B4C574AEAE}" destId="{CC56299E-A4C1-4414-93F4-7182691B86CE}" srcOrd="0" destOrd="1" presId="urn:microsoft.com/office/officeart/2005/8/layout/vList2"/>
    <dgm:cxn modelId="{EA176239-7363-4262-859A-F3C26266D9C9}" type="presOf" srcId="{992BC9EA-8E51-4214-9B8C-5F8DBCF26BCA}" destId="{2658D6E8-9496-45D4-9B98-BA2EF9FF2D20}" srcOrd="0" destOrd="0" presId="urn:microsoft.com/office/officeart/2005/8/layout/vList2"/>
    <dgm:cxn modelId="{4AF09D8C-675F-4F8D-AB5A-58D92A1AFC53}" type="presOf" srcId="{4C7C7852-5848-47DE-AD04-2D1CF828539A}" destId="{1F26C008-5451-458C-B5C9-63CFB7E431ED}" srcOrd="0" destOrd="0" presId="urn:microsoft.com/office/officeart/2005/8/layout/vList2"/>
    <dgm:cxn modelId="{8D189FD5-39FD-4B22-88F0-7909B29BC99A}" srcId="{992BC9EA-8E51-4214-9B8C-5F8DBCF26BCA}" destId="{B6B3019A-60C5-4715-8C61-E036A2A91FDD}" srcOrd="0" destOrd="0" parTransId="{4D3683B9-4FA0-4EF2-B213-C5542450A3C5}" sibTransId="{FFA24834-8E5E-4182-9745-751D5BF6F55C}"/>
    <dgm:cxn modelId="{8C60CD8B-D4F2-4AB0-A39C-1FB6809F657C}" type="presOf" srcId="{C28367F6-EB88-40A1-A228-FE54556EAB11}" destId="{4411F4A9-3DD1-4BC5-9870-958FB240CDB3}" srcOrd="0" destOrd="0" presId="urn:microsoft.com/office/officeart/2005/8/layout/vList2"/>
    <dgm:cxn modelId="{93561886-BA23-4BD5-AE21-512063D9F4A7}" type="presOf" srcId="{BDD2C35C-974C-4F4C-9135-89B38CA15631}" destId="{A29227B7-2FC0-4D74-AA23-D621B31AE8AD}" srcOrd="0" destOrd="0" presId="urn:microsoft.com/office/officeart/2005/8/layout/vList2"/>
    <dgm:cxn modelId="{9D9798D4-4BD5-4B39-B1FF-F79E2A57CA5B}" srcId="{7791D93C-7F61-4842-94E1-065C26FA5759}" destId="{509F89F9-7C87-44E9-8705-41861074F479}" srcOrd="0" destOrd="0" parTransId="{FF8A8F02-9591-4CD0-8298-6ED065137A56}" sibTransId="{D617EB6E-B8B5-499A-B1EC-BFC7FE45D6DA}"/>
    <dgm:cxn modelId="{29D6B5D2-0266-458B-AE8B-725AED8E6683}" srcId="{BDD2C35C-974C-4F4C-9135-89B38CA15631}" destId="{4C7C7852-5848-47DE-AD04-2D1CF828539A}" srcOrd="0" destOrd="0" parTransId="{4A09BE1C-EF9F-447F-852D-F367BB06CF4A}" sibTransId="{D7F99817-1A83-486F-9C1E-49EA8D50962E}"/>
    <dgm:cxn modelId="{626315F8-6C80-4AF6-A9EB-18CCCDA5DBB6}" srcId="{C28367F6-EB88-40A1-A228-FE54556EAB11}" destId="{BDD2C35C-974C-4F4C-9135-89B38CA15631}" srcOrd="0" destOrd="0" parTransId="{13DF2CD8-0EBA-4340-BB58-D0D3BB0F883E}" sibTransId="{6DF0849B-1942-4EF7-BAB6-B5ED1B345492}"/>
    <dgm:cxn modelId="{B27ECD20-1105-40A6-918E-36544FFF1568}" type="presOf" srcId="{7791D93C-7F61-4842-94E1-065C26FA5759}" destId="{EEF78709-B75B-4887-AFED-6ABF4C7DAD79}" srcOrd="0" destOrd="0" presId="urn:microsoft.com/office/officeart/2005/8/layout/vList2"/>
    <dgm:cxn modelId="{BA4B80BE-FDF4-49E2-AE77-522E7D003240}" srcId="{C28367F6-EB88-40A1-A228-FE54556EAB11}" destId="{7791D93C-7F61-4842-94E1-065C26FA5759}" srcOrd="1" destOrd="0" parTransId="{EA74F8E6-36D6-4DF2-8D6F-67466FB6C42C}" sibTransId="{8D5A4061-686E-49ED-B0B8-A4A446373B67}"/>
    <dgm:cxn modelId="{B1E70F82-96C1-4F04-AC07-AD965F310A2C}" type="presOf" srcId="{B6B3019A-60C5-4715-8C61-E036A2A91FDD}" destId="{2DCA8379-A516-42A5-8124-27C9244C114D}" srcOrd="0" destOrd="0" presId="urn:microsoft.com/office/officeart/2005/8/layout/vList2"/>
    <dgm:cxn modelId="{75408178-ABD6-413E-B19E-3F674E34BCC4}" type="presOf" srcId="{509F89F9-7C87-44E9-8705-41861074F479}" destId="{CC56299E-A4C1-4414-93F4-7182691B86CE}" srcOrd="0" destOrd="0" presId="urn:microsoft.com/office/officeart/2005/8/layout/vList2"/>
    <dgm:cxn modelId="{D5EBCC4D-CB98-4466-A963-4119AAA8F9D3}" type="presParOf" srcId="{4411F4A9-3DD1-4BC5-9870-958FB240CDB3}" destId="{A29227B7-2FC0-4D74-AA23-D621B31AE8AD}" srcOrd="0" destOrd="0" presId="urn:microsoft.com/office/officeart/2005/8/layout/vList2"/>
    <dgm:cxn modelId="{3AEB9AA6-8AC1-42ED-87B0-1ECC87AD4835}" type="presParOf" srcId="{4411F4A9-3DD1-4BC5-9870-958FB240CDB3}" destId="{1F26C008-5451-458C-B5C9-63CFB7E431ED}" srcOrd="1" destOrd="0" presId="urn:microsoft.com/office/officeart/2005/8/layout/vList2"/>
    <dgm:cxn modelId="{03163117-4E22-4941-9B0E-34EFEDA8FEEC}" type="presParOf" srcId="{4411F4A9-3DD1-4BC5-9870-958FB240CDB3}" destId="{EEF78709-B75B-4887-AFED-6ABF4C7DAD79}" srcOrd="2" destOrd="0" presId="urn:microsoft.com/office/officeart/2005/8/layout/vList2"/>
    <dgm:cxn modelId="{B55EC809-BE90-43E7-B832-A37908AA4627}" type="presParOf" srcId="{4411F4A9-3DD1-4BC5-9870-958FB240CDB3}" destId="{CC56299E-A4C1-4414-93F4-7182691B86CE}" srcOrd="3" destOrd="0" presId="urn:microsoft.com/office/officeart/2005/8/layout/vList2"/>
    <dgm:cxn modelId="{CB961CEA-74BA-48A5-BEA6-0C283AF6A2E9}" type="presParOf" srcId="{4411F4A9-3DD1-4BC5-9870-958FB240CDB3}" destId="{2658D6E8-9496-45D4-9B98-BA2EF9FF2D20}" srcOrd="4" destOrd="0" presId="urn:microsoft.com/office/officeart/2005/8/layout/vList2"/>
    <dgm:cxn modelId="{9A30EA07-60E3-4650-8A94-25FC222D0AE8}" type="presParOf" srcId="{4411F4A9-3DD1-4BC5-9870-958FB240CDB3}" destId="{2DCA8379-A516-42A5-8124-27C9244C114D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D8E10A7-3090-4E21-9603-F1157378E5A6}" type="doc">
      <dgm:prSet loTypeId="urn:microsoft.com/office/officeart/2005/8/layout/hList6" loCatId="list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es-AR"/>
        </a:p>
      </dgm:t>
    </dgm:pt>
    <dgm:pt modelId="{19CB5C2F-C000-492D-9677-18762988BFAE}">
      <dgm:prSet phldrT="[Texto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s-AR" sz="2000" b="1" dirty="0" smtClean="0">
              <a:solidFill>
                <a:schemeClr val="tx1"/>
              </a:solidFill>
            </a:rPr>
            <a:t>Demandas crecientes y concentradas</a:t>
          </a:r>
          <a:endParaRPr lang="es-AR" sz="2000" b="1" dirty="0">
            <a:solidFill>
              <a:schemeClr val="tx1"/>
            </a:solidFill>
          </a:endParaRPr>
        </a:p>
      </dgm:t>
    </dgm:pt>
    <dgm:pt modelId="{A515F46E-E569-474B-8AE5-4F4C6DCD5980}" type="parTrans" cxnId="{73C074FE-892C-4BAC-BE13-1D2C49046C4D}">
      <dgm:prSet/>
      <dgm:spPr/>
      <dgm:t>
        <a:bodyPr/>
        <a:lstStyle/>
        <a:p>
          <a:endParaRPr lang="es-AR" sz="1400"/>
        </a:p>
      </dgm:t>
    </dgm:pt>
    <dgm:pt modelId="{EC618EA6-3BAE-405E-8851-FB5BDE1CB70B}" type="sibTrans" cxnId="{73C074FE-892C-4BAC-BE13-1D2C49046C4D}">
      <dgm:prSet/>
      <dgm:spPr/>
      <dgm:t>
        <a:bodyPr/>
        <a:lstStyle/>
        <a:p>
          <a:endParaRPr lang="es-AR" sz="1400"/>
        </a:p>
      </dgm:t>
    </dgm:pt>
    <dgm:pt modelId="{010FCBB1-53DD-475C-B035-218097669116}">
      <dgm:prSet phldrT="[Texto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s-AR" sz="2000" b="1" dirty="0" smtClean="0">
              <a:solidFill>
                <a:schemeClr val="tx1"/>
              </a:solidFill>
            </a:rPr>
            <a:t>Buques y puertos</a:t>
          </a:r>
          <a:endParaRPr lang="es-AR" sz="2000" b="1" dirty="0">
            <a:solidFill>
              <a:schemeClr val="tx1"/>
            </a:solidFill>
          </a:endParaRPr>
        </a:p>
      </dgm:t>
    </dgm:pt>
    <dgm:pt modelId="{1705AD88-D7B9-40AD-8B62-B574080B8851}" type="parTrans" cxnId="{E4E4AAB9-F62B-4116-B27C-550A36A7B10C}">
      <dgm:prSet/>
      <dgm:spPr/>
      <dgm:t>
        <a:bodyPr/>
        <a:lstStyle/>
        <a:p>
          <a:endParaRPr lang="es-AR" sz="1400"/>
        </a:p>
      </dgm:t>
    </dgm:pt>
    <dgm:pt modelId="{9B162ADF-150C-4EE4-88F7-E2FCAC42E815}" type="sibTrans" cxnId="{E4E4AAB9-F62B-4116-B27C-550A36A7B10C}">
      <dgm:prSet/>
      <dgm:spPr/>
      <dgm:t>
        <a:bodyPr/>
        <a:lstStyle/>
        <a:p>
          <a:endParaRPr lang="es-AR" sz="1400"/>
        </a:p>
      </dgm:t>
    </dgm:pt>
    <dgm:pt modelId="{E0056A4F-2CBF-4E48-A00E-C762B539F634}">
      <dgm:prSet phldrT="[Texto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s-MX" sz="1600" dirty="0" smtClean="0">
              <a:solidFill>
                <a:schemeClr val="tx1"/>
              </a:solidFill>
            </a:rPr>
            <a:t>Buques de mayor porte por impacto de mayor demanda y ampliación del Canal de Panamá</a:t>
          </a:r>
          <a:endParaRPr lang="es-AR" sz="1600" dirty="0">
            <a:solidFill>
              <a:schemeClr val="tx1"/>
            </a:solidFill>
          </a:endParaRPr>
        </a:p>
      </dgm:t>
    </dgm:pt>
    <dgm:pt modelId="{9F1C80A0-CDA6-414A-A1AE-69AC6B2360BE}" type="parTrans" cxnId="{48C630F9-0336-41CC-9503-BFE803CC3C71}">
      <dgm:prSet/>
      <dgm:spPr/>
      <dgm:t>
        <a:bodyPr/>
        <a:lstStyle/>
        <a:p>
          <a:endParaRPr lang="es-AR" sz="1400"/>
        </a:p>
      </dgm:t>
    </dgm:pt>
    <dgm:pt modelId="{191EE231-AA35-48C2-89F6-3A5F3546420F}" type="sibTrans" cxnId="{48C630F9-0336-41CC-9503-BFE803CC3C71}">
      <dgm:prSet/>
      <dgm:spPr/>
      <dgm:t>
        <a:bodyPr/>
        <a:lstStyle/>
        <a:p>
          <a:endParaRPr lang="es-AR" sz="1400"/>
        </a:p>
      </dgm:t>
    </dgm:pt>
    <dgm:pt modelId="{E0E47DC7-CF9D-48FD-9F67-93F8A83F17E8}">
      <dgm:prSet phldrT="[Texto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s-AR" sz="2000" b="1" dirty="0" smtClean="0">
              <a:solidFill>
                <a:schemeClr val="tx1"/>
              </a:solidFill>
            </a:rPr>
            <a:t>Transporte eco-eficiente</a:t>
          </a:r>
        </a:p>
      </dgm:t>
    </dgm:pt>
    <dgm:pt modelId="{C6CA3CA0-4DC0-4687-B878-8878ADDD56BE}" type="parTrans" cxnId="{7A66A6F1-52C8-41B8-81C1-66F468F922BC}">
      <dgm:prSet/>
      <dgm:spPr/>
      <dgm:t>
        <a:bodyPr/>
        <a:lstStyle/>
        <a:p>
          <a:endParaRPr lang="es-AR" sz="1400"/>
        </a:p>
      </dgm:t>
    </dgm:pt>
    <dgm:pt modelId="{C1FDC498-1195-41D2-A631-659F86B7C15D}" type="sibTrans" cxnId="{7A66A6F1-52C8-41B8-81C1-66F468F922BC}">
      <dgm:prSet/>
      <dgm:spPr/>
      <dgm:t>
        <a:bodyPr/>
        <a:lstStyle/>
        <a:p>
          <a:endParaRPr lang="es-AR" sz="1400"/>
        </a:p>
      </dgm:t>
    </dgm:pt>
    <dgm:pt modelId="{E7E0CAEA-513F-44C6-BA18-CD278F3AD65C}">
      <dgm:prSet phldrT="[Texto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s-AR" sz="1600" dirty="0" smtClean="0">
              <a:solidFill>
                <a:schemeClr val="tx1"/>
              </a:solidFill>
            </a:rPr>
            <a:t>Volúmenes crecientes de productos masivos con logísticas dedicadas</a:t>
          </a:r>
          <a:endParaRPr lang="es-AR" sz="1600" dirty="0">
            <a:solidFill>
              <a:schemeClr val="tx1"/>
            </a:solidFill>
          </a:endParaRPr>
        </a:p>
      </dgm:t>
    </dgm:pt>
    <dgm:pt modelId="{710B1088-A196-4C31-828A-92B7474EFAE3}" type="parTrans" cxnId="{D8DD51E0-89B7-4003-953E-8FB0B8B03E2B}">
      <dgm:prSet/>
      <dgm:spPr/>
      <dgm:t>
        <a:bodyPr/>
        <a:lstStyle/>
        <a:p>
          <a:endParaRPr lang="es-AR"/>
        </a:p>
      </dgm:t>
    </dgm:pt>
    <dgm:pt modelId="{81F4CF50-AAF2-41C8-960F-36362651F19B}" type="sibTrans" cxnId="{D8DD51E0-89B7-4003-953E-8FB0B8B03E2B}">
      <dgm:prSet/>
      <dgm:spPr/>
      <dgm:t>
        <a:bodyPr/>
        <a:lstStyle/>
        <a:p>
          <a:endParaRPr lang="es-AR"/>
        </a:p>
      </dgm:t>
    </dgm:pt>
    <dgm:pt modelId="{2F5813B5-D752-445E-9154-EFDF49B4769A}">
      <dgm:prSet phldrT="[Texto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s-MX" sz="1600" dirty="0" smtClean="0">
              <a:solidFill>
                <a:schemeClr val="tx1"/>
              </a:solidFill>
            </a:rPr>
            <a:t>Infraestructuras para atenderlos, rutas con transbordos, concentración de operadores</a:t>
          </a:r>
          <a:endParaRPr lang="es-AR" sz="1600" dirty="0">
            <a:solidFill>
              <a:schemeClr val="tx1"/>
            </a:solidFill>
          </a:endParaRPr>
        </a:p>
      </dgm:t>
    </dgm:pt>
    <dgm:pt modelId="{9DB94C21-D4A8-4983-BE97-3C5DA32455AD}" type="parTrans" cxnId="{657975B2-5177-4CA1-9A86-02384F92070B}">
      <dgm:prSet/>
      <dgm:spPr/>
      <dgm:t>
        <a:bodyPr/>
        <a:lstStyle/>
        <a:p>
          <a:endParaRPr lang="es-AR"/>
        </a:p>
      </dgm:t>
    </dgm:pt>
    <dgm:pt modelId="{DDA48B40-A223-4C4A-BAF0-238F671D61CF}" type="sibTrans" cxnId="{657975B2-5177-4CA1-9A86-02384F92070B}">
      <dgm:prSet/>
      <dgm:spPr/>
      <dgm:t>
        <a:bodyPr/>
        <a:lstStyle/>
        <a:p>
          <a:endParaRPr lang="es-AR"/>
        </a:p>
      </dgm:t>
    </dgm:pt>
    <dgm:pt modelId="{3DA33789-9FFB-442D-B8C2-ECFF92EEFB54}">
      <dgm:prSet custT="1"/>
      <dgm:spPr/>
      <dgm:t>
        <a:bodyPr/>
        <a:lstStyle/>
        <a:p>
          <a:r>
            <a:rPr lang="es-AR" sz="1600" dirty="0">
              <a:solidFill>
                <a:schemeClr val="tx1"/>
              </a:solidFill>
            </a:rPr>
            <a:t>Crecimiento del consumo </a:t>
          </a:r>
          <a:r>
            <a:rPr lang="es-AR" sz="1600" dirty="0" smtClean="0">
              <a:solidFill>
                <a:schemeClr val="tx1"/>
              </a:solidFill>
            </a:rPr>
            <a:t>interno</a:t>
          </a:r>
          <a:endParaRPr lang="es-AR" sz="1600" dirty="0">
            <a:solidFill>
              <a:schemeClr val="tx1"/>
            </a:solidFill>
          </a:endParaRPr>
        </a:p>
      </dgm:t>
    </dgm:pt>
    <dgm:pt modelId="{ECFEFDF0-644B-4660-8A2F-6845D9DD5D2F}" type="parTrans" cxnId="{BB41B7ED-3260-4E7C-A3C2-12AAEAA63373}">
      <dgm:prSet/>
      <dgm:spPr/>
      <dgm:t>
        <a:bodyPr/>
        <a:lstStyle/>
        <a:p>
          <a:endParaRPr lang="es-AR"/>
        </a:p>
      </dgm:t>
    </dgm:pt>
    <dgm:pt modelId="{902E6449-D57A-40BF-BAF1-46AD0F011C7E}" type="sibTrans" cxnId="{BB41B7ED-3260-4E7C-A3C2-12AAEAA63373}">
      <dgm:prSet/>
      <dgm:spPr/>
      <dgm:t>
        <a:bodyPr/>
        <a:lstStyle/>
        <a:p>
          <a:endParaRPr lang="es-AR"/>
        </a:p>
      </dgm:t>
    </dgm:pt>
    <dgm:pt modelId="{5DA3C657-516A-4819-B476-A09022413819}">
      <dgm:prSet custT="1"/>
      <dgm:spPr/>
      <dgm:t>
        <a:bodyPr/>
        <a:lstStyle/>
        <a:p>
          <a:r>
            <a:rPr lang="es-AR" sz="1600" dirty="0">
              <a:solidFill>
                <a:schemeClr val="tx1"/>
              </a:solidFill>
            </a:rPr>
            <a:t>Clientes </a:t>
          </a:r>
          <a:r>
            <a:rPr lang="es-AR" sz="1600" dirty="0" smtClean="0">
              <a:solidFill>
                <a:schemeClr val="tx1"/>
              </a:solidFill>
            </a:rPr>
            <a:t>más </a:t>
          </a:r>
          <a:r>
            <a:rPr lang="es-AR" sz="1600" dirty="0">
              <a:solidFill>
                <a:schemeClr val="tx1"/>
              </a:solidFill>
            </a:rPr>
            <a:t>exigentes</a:t>
          </a:r>
        </a:p>
      </dgm:t>
    </dgm:pt>
    <dgm:pt modelId="{428A107F-9585-4572-B189-12B810E79AC5}" type="parTrans" cxnId="{D676C892-6900-4124-81B4-A3E9763AA7D6}">
      <dgm:prSet/>
      <dgm:spPr/>
      <dgm:t>
        <a:bodyPr/>
        <a:lstStyle/>
        <a:p>
          <a:endParaRPr lang="es-AR"/>
        </a:p>
      </dgm:t>
    </dgm:pt>
    <dgm:pt modelId="{0D245AB4-6A73-4F91-BF47-C86EF48AA555}" type="sibTrans" cxnId="{D676C892-6900-4124-81B4-A3E9763AA7D6}">
      <dgm:prSet/>
      <dgm:spPr/>
      <dgm:t>
        <a:bodyPr/>
        <a:lstStyle/>
        <a:p>
          <a:endParaRPr lang="es-AR"/>
        </a:p>
      </dgm:t>
    </dgm:pt>
    <dgm:pt modelId="{D9EF5A08-145D-4F8A-9D76-1554A41CD29A}">
      <dgm:prSet custT="1"/>
      <dgm:spPr/>
      <dgm:t>
        <a:bodyPr/>
        <a:lstStyle/>
        <a:p>
          <a:endParaRPr lang="es-AR" sz="1800" dirty="0">
            <a:solidFill>
              <a:schemeClr val="tx1"/>
            </a:solidFill>
          </a:endParaRPr>
        </a:p>
      </dgm:t>
    </dgm:pt>
    <dgm:pt modelId="{AC2F1DD8-A7BD-43D2-8713-A662EDD65C68}" type="parTrans" cxnId="{EB737DB4-CF7C-4C09-B9A8-B8890EB59791}">
      <dgm:prSet/>
      <dgm:spPr/>
      <dgm:t>
        <a:bodyPr/>
        <a:lstStyle/>
        <a:p>
          <a:endParaRPr lang="es-AR"/>
        </a:p>
      </dgm:t>
    </dgm:pt>
    <dgm:pt modelId="{15802215-49A7-4811-BF9F-9CBEADB2FFC1}" type="sibTrans" cxnId="{EB737DB4-CF7C-4C09-B9A8-B8890EB59791}">
      <dgm:prSet/>
      <dgm:spPr/>
      <dgm:t>
        <a:bodyPr/>
        <a:lstStyle/>
        <a:p>
          <a:endParaRPr lang="es-AR"/>
        </a:p>
      </dgm:t>
    </dgm:pt>
    <dgm:pt modelId="{0E9259A0-9DCD-4B5D-9D25-1F35C2365ECC}">
      <dgm:prSet phldrT="[Texto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s-AR" sz="1600" dirty="0" smtClean="0">
              <a:solidFill>
                <a:schemeClr val="tx1"/>
              </a:solidFill>
            </a:rPr>
            <a:t>Y de productos de mayor valor agregado, con logísticas de calidad</a:t>
          </a:r>
          <a:endParaRPr lang="es-AR" sz="1600" dirty="0">
            <a:solidFill>
              <a:schemeClr val="tx1"/>
            </a:solidFill>
          </a:endParaRPr>
        </a:p>
      </dgm:t>
    </dgm:pt>
    <dgm:pt modelId="{1E1CA425-DD14-4076-B51B-8D5FD26092AF}" type="parTrans" cxnId="{5F2E7352-9B93-403E-B00B-7C259E8BEFD1}">
      <dgm:prSet/>
      <dgm:spPr/>
    </dgm:pt>
    <dgm:pt modelId="{2E72E749-2B4E-4A3B-86AA-C19C8B52D8D5}" type="sibTrans" cxnId="{5F2E7352-9B93-403E-B00B-7C259E8BEFD1}">
      <dgm:prSet/>
      <dgm:spPr/>
    </dgm:pt>
    <dgm:pt modelId="{2D1D3526-B01A-4BB9-84F2-F32D3D6B3AEC}">
      <dgm:prSet phldrT="[Texto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s-AR" sz="1600" dirty="0" smtClean="0">
              <a:solidFill>
                <a:schemeClr val="tx1"/>
              </a:solidFill>
            </a:rPr>
            <a:t>Acuerdos internacionales para sistemas de transporte bajos en carbono</a:t>
          </a:r>
          <a:endParaRPr lang="es-AR" sz="1600" dirty="0">
            <a:solidFill>
              <a:schemeClr val="tx1"/>
            </a:solidFill>
          </a:endParaRPr>
        </a:p>
      </dgm:t>
    </dgm:pt>
    <dgm:pt modelId="{ADBD0C78-ED32-437A-8C09-942CBCD183F8}" type="sibTrans" cxnId="{B0F3CE30-9BD7-4275-9DF1-64813EAEE373}">
      <dgm:prSet/>
      <dgm:spPr/>
      <dgm:t>
        <a:bodyPr/>
        <a:lstStyle/>
        <a:p>
          <a:endParaRPr lang="es-AR" sz="1400"/>
        </a:p>
      </dgm:t>
    </dgm:pt>
    <dgm:pt modelId="{8051EDCA-4261-4396-BDCF-1EC79FEBF42B}" type="parTrans" cxnId="{B0F3CE30-9BD7-4275-9DF1-64813EAEE373}">
      <dgm:prSet/>
      <dgm:spPr/>
      <dgm:t>
        <a:bodyPr/>
        <a:lstStyle/>
        <a:p>
          <a:endParaRPr lang="es-AR" sz="1400"/>
        </a:p>
      </dgm:t>
    </dgm:pt>
    <dgm:pt modelId="{6339A35E-E17E-43DB-8957-C8370097691F}">
      <dgm:prSet custT="1"/>
      <dgm:spPr/>
      <dgm:t>
        <a:bodyPr/>
        <a:lstStyle/>
        <a:p>
          <a:r>
            <a:rPr lang="es-AR" sz="1600" dirty="0" smtClean="0">
              <a:solidFill>
                <a:schemeClr val="tx1"/>
              </a:solidFill>
            </a:rPr>
            <a:t>Presión de los consumidores por huellas de carbono reducidas</a:t>
          </a:r>
        </a:p>
      </dgm:t>
    </dgm:pt>
    <dgm:pt modelId="{E09FD348-5760-4E2A-AFB4-7F1272958953}" type="parTrans" cxnId="{B4026D0B-F155-4A28-B419-A2444FFE550E}">
      <dgm:prSet/>
      <dgm:spPr/>
      <dgm:t>
        <a:bodyPr/>
        <a:lstStyle/>
        <a:p>
          <a:endParaRPr lang="es-AR"/>
        </a:p>
      </dgm:t>
    </dgm:pt>
    <dgm:pt modelId="{8ADAAF1D-ECEE-44F6-B175-D19AE9619292}" type="sibTrans" cxnId="{B4026D0B-F155-4A28-B419-A2444FFE550E}">
      <dgm:prSet/>
      <dgm:spPr/>
      <dgm:t>
        <a:bodyPr/>
        <a:lstStyle/>
        <a:p>
          <a:endParaRPr lang="es-AR"/>
        </a:p>
      </dgm:t>
    </dgm:pt>
    <dgm:pt modelId="{A46ABF65-88C4-48AB-9E23-1CCE99112357}">
      <dgm:prSet custT="1"/>
      <dgm:spPr/>
      <dgm:t>
        <a:bodyPr/>
        <a:lstStyle/>
        <a:p>
          <a:r>
            <a:rPr lang="es-AR" sz="1600" dirty="0" smtClean="0">
              <a:solidFill>
                <a:schemeClr val="tx1"/>
              </a:solidFill>
            </a:rPr>
            <a:t>Riesgos de “proteccionismo verde”</a:t>
          </a:r>
        </a:p>
      </dgm:t>
    </dgm:pt>
    <dgm:pt modelId="{2F9C43D2-1F32-4301-B228-C1D0A98DA467}" type="parTrans" cxnId="{736FC4BF-A8CC-4F86-9DD4-F9E3E4FADD77}">
      <dgm:prSet/>
      <dgm:spPr/>
      <dgm:t>
        <a:bodyPr/>
        <a:lstStyle/>
        <a:p>
          <a:endParaRPr lang="es-AR"/>
        </a:p>
      </dgm:t>
    </dgm:pt>
    <dgm:pt modelId="{DC5FC422-6836-44B3-A2E1-684B55A4E5BF}" type="sibTrans" cxnId="{736FC4BF-A8CC-4F86-9DD4-F9E3E4FADD77}">
      <dgm:prSet/>
      <dgm:spPr/>
      <dgm:t>
        <a:bodyPr/>
        <a:lstStyle/>
        <a:p>
          <a:endParaRPr lang="es-AR"/>
        </a:p>
      </dgm:t>
    </dgm:pt>
    <dgm:pt modelId="{8BA050EC-1AD9-4CEA-902B-0FB0CE61C806}">
      <dgm:prSet custT="1"/>
      <dgm:spPr/>
      <dgm:t>
        <a:bodyPr/>
        <a:lstStyle/>
        <a:p>
          <a:endParaRPr lang="es-AR" sz="1600" dirty="0" smtClean="0">
            <a:solidFill>
              <a:schemeClr val="tx1"/>
            </a:solidFill>
          </a:endParaRPr>
        </a:p>
      </dgm:t>
    </dgm:pt>
    <dgm:pt modelId="{FB811B06-676E-4D5A-8A16-B029E5CDB783}" type="parTrans" cxnId="{55D84F4D-B193-44BA-8519-5A19EAB29269}">
      <dgm:prSet/>
      <dgm:spPr/>
      <dgm:t>
        <a:bodyPr/>
        <a:lstStyle/>
        <a:p>
          <a:endParaRPr lang="es-AR"/>
        </a:p>
      </dgm:t>
    </dgm:pt>
    <dgm:pt modelId="{991E2C1A-A1EB-4B5C-A1A5-7ABD3461193F}" type="sibTrans" cxnId="{55D84F4D-B193-44BA-8519-5A19EAB29269}">
      <dgm:prSet/>
      <dgm:spPr/>
      <dgm:t>
        <a:bodyPr/>
        <a:lstStyle/>
        <a:p>
          <a:endParaRPr lang="es-AR"/>
        </a:p>
      </dgm:t>
    </dgm:pt>
    <dgm:pt modelId="{7AFFA03F-9721-46AE-A4AB-D8FBC43E8288}" type="pres">
      <dgm:prSet presAssocID="{1D8E10A7-3090-4E21-9603-F1157378E5A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AR"/>
        </a:p>
      </dgm:t>
    </dgm:pt>
    <dgm:pt modelId="{50EAC9DD-9501-4D50-82B3-6C6172950AA3}" type="pres">
      <dgm:prSet presAssocID="{19CB5C2F-C000-492D-9677-18762988BFAE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BC071755-6D71-4A9D-BBDC-D555B7105482}" type="pres">
      <dgm:prSet presAssocID="{EC618EA6-3BAE-405E-8851-FB5BDE1CB70B}" presName="sibTrans" presStyleCnt="0"/>
      <dgm:spPr/>
    </dgm:pt>
    <dgm:pt modelId="{807D5627-3BA9-49A4-8462-0198A7432C75}" type="pres">
      <dgm:prSet presAssocID="{010FCBB1-53DD-475C-B035-218097669116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AA613C67-E47B-407F-A0EC-302A1BD7F594}" type="pres">
      <dgm:prSet presAssocID="{9B162ADF-150C-4EE4-88F7-E2FCAC42E815}" presName="sibTrans" presStyleCnt="0"/>
      <dgm:spPr/>
    </dgm:pt>
    <dgm:pt modelId="{639E1458-CC52-4368-8111-AAD144EB40DC}" type="pres">
      <dgm:prSet presAssocID="{E0E47DC7-CF9D-48FD-9F67-93F8A83F17E8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</dgm:ptLst>
  <dgm:cxnLst>
    <dgm:cxn modelId="{251A82C4-5683-49B5-882F-AA7B300DF2D5}" type="presOf" srcId="{0E9259A0-9DCD-4B5D-9D25-1F35C2365ECC}" destId="{50EAC9DD-9501-4D50-82B3-6C6172950AA3}" srcOrd="0" destOrd="2" presId="urn:microsoft.com/office/officeart/2005/8/layout/hList6"/>
    <dgm:cxn modelId="{50BF145C-6024-4C07-8DAB-A8D33D7048BD}" type="presOf" srcId="{010FCBB1-53DD-475C-B035-218097669116}" destId="{807D5627-3BA9-49A4-8462-0198A7432C75}" srcOrd="0" destOrd="0" presId="urn:microsoft.com/office/officeart/2005/8/layout/hList6"/>
    <dgm:cxn modelId="{63B5C8AB-41E3-435F-9B2D-5344C55A50E6}" type="presOf" srcId="{8BA050EC-1AD9-4CEA-902B-0FB0CE61C806}" destId="{639E1458-CC52-4368-8111-AAD144EB40DC}" srcOrd="0" destOrd="4" presId="urn:microsoft.com/office/officeart/2005/8/layout/hList6"/>
    <dgm:cxn modelId="{9E3F0A87-D171-452F-8488-69E58C04B795}" type="presOf" srcId="{6339A35E-E17E-43DB-8957-C8370097691F}" destId="{639E1458-CC52-4368-8111-AAD144EB40DC}" srcOrd="0" destOrd="2" presId="urn:microsoft.com/office/officeart/2005/8/layout/hList6"/>
    <dgm:cxn modelId="{5F2E7352-9B93-403E-B00B-7C259E8BEFD1}" srcId="{19CB5C2F-C000-492D-9677-18762988BFAE}" destId="{0E9259A0-9DCD-4B5D-9D25-1F35C2365ECC}" srcOrd="1" destOrd="0" parTransId="{1E1CA425-DD14-4076-B51B-8D5FD26092AF}" sibTransId="{2E72E749-2B4E-4A3B-86AA-C19C8B52D8D5}"/>
    <dgm:cxn modelId="{657975B2-5177-4CA1-9A86-02384F92070B}" srcId="{010FCBB1-53DD-475C-B035-218097669116}" destId="{2F5813B5-D752-445E-9154-EFDF49B4769A}" srcOrd="1" destOrd="0" parTransId="{9DB94C21-D4A8-4983-BE97-3C5DA32455AD}" sibTransId="{DDA48B40-A223-4C4A-BAF0-238F671D61CF}"/>
    <dgm:cxn modelId="{E4E4AAB9-F62B-4116-B27C-550A36A7B10C}" srcId="{1D8E10A7-3090-4E21-9603-F1157378E5A6}" destId="{010FCBB1-53DD-475C-B035-218097669116}" srcOrd="1" destOrd="0" parTransId="{1705AD88-D7B9-40AD-8B62-B574080B8851}" sibTransId="{9B162ADF-150C-4EE4-88F7-E2FCAC42E815}"/>
    <dgm:cxn modelId="{BB41B7ED-3260-4E7C-A3C2-12AAEAA63373}" srcId="{19CB5C2F-C000-492D-9677-18762988BFAE}" destId="{3DA33789-9FFB-442D-B8C2-ECFF92EEFB54}" srcOrd="2" destOrd="0" parTransId="{ECFEFDF0-644B-4660-8A2F-6845D9DD5D2F}" sibTransId="{902E6449-D57A-40BF-BAF1-46AD0F011C7E}"/>
    <dgm:cxn modelId="{D676C892-6900-4124-81B4-A3E9763AA7D6}" srcId="{19CB5C2F-C000-492D-9677-18762988BFAE}" destId="{5DA3C657-516A-4819-B476-A09022413819}" srcOrd="3" destOrd="0" parTransId="{428A107F-9585-4572-B189-12B810E79AC5}" sibTransId="{0D245AB4-6A73-4F91-BF47-C86EF48AA555}"/>
    <dgm:cxn modelId="{736FC4BF-A8CC-4F86-9DD4-F9E3E4FADD77}" srcId="{E0E47DC7-CF9D-48FD-9F67-93F8A83F17E8}" destId="{A46ABF65-88C4-48AB-9E23-1CCE99112357}" srcOrd="2" destOrd="0" parTransId="{2F9C43D2-1F32-4301-B228-C1D0A98DA467}" sibTransId="{DC5FC422-6836-44B3-A2E1-684B55A4E5BF}"/>
    <dgm:cxn modelId="{6F8A54AE-C92A-497E-9000-F530867B8101}" type="presOf" srcId="{2D1D3526-B01A-4BB9-84F2-F32D3D6B3AEC}" destId="{639E1458-CC52-4368-8111-AAD144EB40DC}" srcOrd="0" destOrd="1" presId="urn:microsoft.com/office/officeart/2005/8/layout/hList6"/>
    <dgm:cxn modelId="{455171FE-D2B9-4C6C-8D73-B163BFA280F1}" type="presOf" srcId="{A46ABF65-88C4-48AB-9E23-1CCE99112357}" destId="{639E1458-CC52-4368-8111-AAD144EB40DC}" srcOrd="0" destOrd="3" presId="urn:microsoft.com/office/officeart/2005/8/layout/hList6"/>
    <dgm:cxn modelId="{EB737DB4-CF7C-4C09-B9A8-B8890EB59791}" srcId="{19CB5C2F-C000-492D-9677-18762988BFAE}" destId="{D9EF5A08-145D-4F8A-9D76-1554A41CD29A}" srcOrd="4" destOrd="0" parTransId="{AC2F1DD8-A7BD-43D2-8713-A662EDD65C68}" sibTransId="{15802215-49A7-4811-BF9F-9CBEADB2FFC1}"/>
    <dgm:cxn modelId="{B0F3CE30-9BD7-4275-9DF1-64813EAEE373}" srcId="{E0E47DC7-CF9D-48FD-9F67-93F8A83F17E8}" destId="{2D1D3526-B01A-4BB9-84F2-F32D3D6B3AEC}" srcOrd="0" destOrd="0" parTransId="{8051EDCA-4261-4396-BDCF-1EC79FEBF42B}" sibTransId="{ADBD0C78-ED32-437A-8C09-942CBCD183F8}"/>
    <dgm:cxn modelId="{55D84F4D-B193-44BA-8519-5A19EAB29269}" srcId="{E0E47DC7-CF9D-48FD-9F67-93F8A83F17E8}" destId="{8BA050EC-1AD9-4CEA-902B-0FB0CE61C806}" srcOrd="3" destOrd="0" parTransId="{FB811B06-676E-4D5A-8A16-B029E5CDB783}" sibTransId="{991E2C1A-A1EB-4B5C-A1A5-7ABD3461193F}"/>
    <dgm:cxn modelId="{09868F0C-0898-4521-94E1-426DFF408F56}" type="presOf" srcId="{19CB5C2F-C000-492D-9677-18762988BFAE}" destId="{50EAC9DD-9501-4D50-82B3-6C6172950AA3}" srcOrd="0" destOrd="0" presId="urn:microsoft.com/office/officeart/2005/8/layout/hList6"/>
    <dgm:cxn modelId="{92DF81D1-B516-4CC9-B17C-7847CD8F0AE2}" type="presOf" srcId="{5DA3C657-516A-4819-B476-A09022413819}" destId="{50EAC9DD-9501-4D50-82B3-6C6172950AA3}" srcOrd="0" destOrd="4" presId="urn:microsoft.com/office/officeart/2005/8/layout/hList6"/>
    <dgm:cxn modelId="{14957852-237F-4D30-BFF9-7D968DCAD3C2}" type="presOf" srcId="{E0056A4F-2CBF-4E48-A00E-C762B539F634}" destId="{807D5627-3BA9-49A4-8462-0198A7432C75}" srcOrd="0" destOrd="1" presId="urn:microsoft.com/office/officeart/2005/8/layout/hList6"/>
    <dgm:cxn modelId="{41002187-7018-481A-82E2-D257A1C75C17}" type="presOf" srcId="{E0E47DC7-CF9D-48FD-9F67-93F8A83F17E8}" destId="{639E1458-CC52-4368-8111-AAD144EB40DC}" srcOrd="0" destOrd="0" presId="urn:microsoft.com/office/officeart/2005/8/layout/hList6"/>
    <dgm:cxn modelId="{48C630F9-0336-41CC-9503-BFE803CC3C71}" srcId="{010FCBB1-53DD-475C-B035-218097669116}" destId="{E0056A4F-2CBF-4E48-A00E-C762B539F634}" srcOrd="0" destOrd="0" parTransId="{9F1C80A0-CDA6-414A-A1AE-69AC6B2360BE}" sibTransId="{191EE231-AA35-48C2-89F6-3A5F3546420F}"/>
    <dgm:cxn modelId="{4DFB5FDA-44EC-43A1-8FC4-2EC70762163A}" type="presOf" srcId="{2F5813B5-D752-445E-9154-EFDF49B4769A}" destId="{807D5627-3BA9-49A4-8462-0198A7432C75}" srcOrd="0" destOrd="2" presId="urn:microsoft.com/office/officeart/2005/8/layout/hList6"/>
    <dgm:cxn modelId="{7A66A6F1-52C8-41B8-81C1-66F468F922BC}" srcId="{1D8E10A7-3090-4E21-9603-F1157378E5A6}" destId="{E0E47DC7-CF9D-48FD-9F67-93F8A83F17E8}" srcOrd="2" destOrd="0" parTransId="{C6CA3CA0-4DC0-4687-B878-8878ADDD56BE}" sibTransId="{C1FDC498-1195-41D2-A631-659F86B7C15D}"/>
    <dgm:cxn modelId="{FED85A87-6ADE-40F5-992C-82D9D2CEB87D}" type="presOf" srcId="{1D8E10A7-3090-4E21-9603-F1157378E5A6}" destId="{7AFFA03F-9721-46AE-A4AB-D8FBC43E8288}" srcOrd="0" destOrd="0" presId="urn:microsoft.com/office/officeart/2005/8/layout/hList6"/>
    <dgm:cxn modelId="{D8DD51E0-89B7-4003-953E-8FB0B8B03E2B}" srcId="{19CB5C2F-C000-492D-9677-18762988BFAE}" destId="{E7E0CAEA-513F-44C6-BA18-CD278F3AD65C}" srcOrd="0" destOrd="0" parTransId="{710B1088-A196-4C31-828A-92B7474EFAE3}" sibTransId="{81F4CF50-AAF2-41C8-960F-36362651F19B}"/>
    <dgm:cxn modelId="{AE7AF1DB-CB68-492E-BCED-6201E9275BA0}" type="presOf" srcId="{3DA33789-9FFB-442D-B8C2-ECFF92EEFB54}" destId="{50EAC9DD-9501-4D50-82B3-6C6172950AA3}" srcOrd="0" destOrd="3" presId="urn:microsoft.com/office/officeart/2005/8/layout/hList6"/>
    <dgm:cxn modelId="{886A31C5-1D24-4576-81F1-97E03CF113E9}" type="presOf" srcId="{D9EF5A08-145D-4F8A-9D76-1554A41CD29A}" destId="{50EAC9DD-9501-4D50-82B3-6C6172950AA3}" srcOrd="0" destOrd="5" presId="urn:microsoft.com/office/officeart/2005/8/layout/hList6"/>
    <dgm:cxn modelId="{30452B92-1F87-44E9-B8C0-BFF28038B6AE}" type="presOf" srcId="{E7E0CAEA-513F-44C6-BA18-CD278F3AD65C}" destId="{50EAC9DD-9501-4D50-82B3-6C6172950AA3}" srcOrd="0" destOrd="1" presId="urn:microsoft.com/office/officeart/2005/8/layout/hList6"/>
    <dgm:cxn modelId="{B4026D0B-F155-4A28-B419-A2444FFE550E}" srcId="{E0E47DC7-CF9D-48FD-9F67-93F8A83F17E8}" destId="{6339A35E-E17E-43DB-8957-C8370097691F}" srcOrd="1" destOrd="0" parTransId="{E09FD348-5760-4E2A-AFB4-7F1272958953}" sibTransId="{8ADAAF1D-ECEE-44F6-B175-D19AE9619292}"/>
    <dgm:cxn modelId="{73C074FE-892C-4BAC-BE13-1D2C49046C4D}" srcId="{1D8E10A7-3090-4E21-9603-F1157378E5A6}" destId="{19CB5C2F-C000-492D-9677-18762988BFAE}" srcOrd="0" destOrd="0" parTransId="{A515F46E-E569-474B-8AE5-4F4C6DCD5980}" sibTransId="{EC618EA6-3BAE-405E-8851-FB5BDE1CB70B}"/>
    <dgm:cxn modelId="{6180A19F-A33C-4702-AEB7-C5D83CA02589}" type="presParOf" srcId="{7AFFA03F-9721-46AE-A4AB-D8FBC43E8288}" destId="{50EAC9DD-9501-4D50-82B3-6C6172950AA3}" srcOrd="0" destOrd="0" presId="urn:microsoft.com/office/officeart/2005/8/layout/hList6"/>
    <dgm:cxn modelId="{F3E4633F-8D96-4FE8-9BCB-579F9926C001}" type="presParOf" srcId="{7AFFA03F-9721-46AE-A4AB-D8FBC43E8288}" destId="{BC071755-6D71-4A9D-BBDC-D555B7105482}" srcOrd="1" destOrd="0" presId="urn:microsoft.com/office/officeart/2005/8/layout/hList6"/>
    <dgm:cxn modelId="{F3BE0ADB-E4FA-464C-87F3-8FB746C90FB0}" type="presParOf" srcId="{7AFFA03F-9721-46AE-A4AB-D8FBC43E8288}" destId="{807D5627-3BA9-49A4-8462-0198A7432C75}" srcOrd="2" destOrd="0" presId="urn:microsoft.com/office/officeart/2005/8/layout/hList6"/>
    <dgm:cxn modelId="{077F33F8-6ACF-4281-88E3-0E2FB587B922}" type="presParOf" srcId="{7AFFA03F-9721-46AE-A4AB-D8FBC43E8288}" destId="{AA613C67-E47B-407F-A0EC-302A1BD7F594}" srcOrd="3" destOrd="0" presId="urn:microsoft.com/office/officeart/2005/8/layout/hList6"/>
    <dgm:cxn modelId="{08E77564-1B7F-41B2-A643-6970034194B6}" type="presParOf" srcId="{7AFFA03F-9721-46AE-A4AB-D8FBC43E8288}" destId="{639E1458-CC52-4368-8111-AAD144EB40DC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1268A34-E816-4F60-AD92-A3CA598D3707}" type="doc">
      <dgm:prSet loTypeId="urn:microsoft.com/office/officeart/2005/8/layout/vList5" loCatId="list" qsTypeId="urn:microsoft.com/office/officeart/2005/8/quickstyle/3d4" qsCatId="3D" csTypeId="urn:microsoft.com/office/officeart/2005/8/colors/accent6_2" csCatId="accent6" phldr="1"/>
      <dgm:spPr/>
      <dgm:t>
        <a:bodyPr/>
        <a:lstStyle/>
        <a:p>
          <a:endParaRPr lang="es-AR"/>
        </a:p>
      </dgm:t>
    </dgm:pt>
    <dgm:pt modelId="{E7D37CF3-4138-4969-9D33-381B88E730F9}">
      <dgm:prSet phldrT="[Texto]"/>
      <dgm:spPr>
        <a:solidFill>
          <a:srgbClr val="C4C2A0"/>
        </a:solidFill>
      </dgm:spPr>
      <dgm:t>
        <a:bodyPr/>
        <a:lstStyle/>
        <a:p>
          <a:r>
            <a:rPr lang="es-MX" altLang="es-AR" b="1" dirty="0" smtClean="0">
              <a:solidFill>
                <a:schemeClr val="tx1"/>
              </a:solidFill>
              <a:latin typeface="Arial" panose="020B0604020202020204" pitchFamily="34" charset="0"/>
              <a:ea typeface="ヒラギノ角ゴ Pro W3" pitchFamily="-84" charset="-128"/>
              <a:cs typeface="Arial" panose="020B0604020202020204" pitchFamily="34" charset="0"/>
            </a:rPr>
            <a:t>I – STATUS QUO</a:t>
          </a:r>
        </a:p>
      </dgm:t>
    </dgm:pt>
    <dgm:pt modelId="{63210B61-D243-45D7-877F-C79DE7F9949C}" type="parTrans" cxnId="{17C2EADB-BA3B-4BC6-A89C-52200AE8EA8E}">
      <dgm:prSet/>
      <dgm:spPr/>
      <dgm:t>
        <a:bodyPr/>
        <a:lstStyle/>
        <a:p>
          <a:endParaRPr lang="es-AR" b="1"/>
        </a:p>
      </dgm:t>
    </dgm:pt>
    <dgm:pt modelId="{0C97C1DA-7B22-424C-8E42-A9BFD485BA27}" type="sibTrans" cxnId="{17C2EADB-BA3B-4BC6-A89C-52200AE8EA8E}">
      <dgm:prSet/>
      <dgm:spPr/>
      <dgm:t>
        <a:bodyPr/>
        <a:lstStyle/>
        <a:p>
          <a:endParaRPr lang="es-AR" b="1"/>
        </a:p>
      </dgm:t>
    </dgm:pt>
    <dgm:pt modelId="{51EC9D32-C643-43F4-8ADC-8B40A0F8C1DD}">
      <dgm:prSet phldrT="[Texto]"/>
      <dgm:spPr>
        <a:solidFill>
          <a:srgbClr val="C4C2A0">
            <a:alpha val="90000"/>
          </a:srgbClr>
        </a:solidFill>
      </dgm:spPr>
      <dgm:t>
        <a:bodyPr/>
        <a:lstStyle/>
        <a:p>
          <a:r>
            <a:rPr lang="es-AR" b="1" dirty="0" smtClean="0">
              <a:latin typeface="Arial" panose="020B0604020202020204" pitchFamily="34" charset="0"/>
              <a:cs typeface="Arial" panose="020B0604020202020204" pitchFamily="34" charset="0"/>
            </a:rPr>
            <a:t>Continuar con lo que venimos haciendo</a:t>
          </a:r>
          <a:endParaRPr lang="es-AR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9FC686-B060-4995-A721-18EF217D717E}" type="parTrans" cxnId="{8B52F64F-911D-4DF3-B805-E4A6D1D57990}">
      <dgm:prSet/>
      <dgm:spPr/>
      <dgm:t>
        <a:bodyPr/>
        <a:lstStyle/>
        <a:p>
          <a:endParaRPr lang="es-AR" b="1"/>
        </a:p>
      </dgm:t>
    </dgm:pt>
    <dgm:pt modelId="{A13E678B-D4F3-4C13-B9E0-76C40487C940}" type="sibTrans" cxnId="{8B52F64F-911D-4DF3-B805-E4A6D1D57990}">
      <dgm:prSet/>
      <dgm:spPr/>
      <dgm:t>
        <a:bodyPr/>
        <a:lstStyle/>
        <a:p>
          <a:endParaRPr lang="es-AR" b="1"/>
        </a:p>
      </dgm:t>
    </dgm:pt>
    <dgm:pt modelId="{75FCD304-B314-4320-88D0-55E00A21D359}">
      <dgm:prSet phldrT="[Texto]"/>
      <dgm:spPr>
        <a:solidFill>
          <a:srgbClr val="C4C2A0"/>
        </a:solidFill>
      </dgm:spPr>
      <dgm:t>
        <a:bodyPr/>
        <a:lstStyle/>
        <a:p>
          <a:r>
            <a:rPr lang="es-MX" altLang="es-AR" b="1" dirty="0" smtClean="0">
              <a:solidFill>
                <a:schemeClr val="tx1"/>
              </a:solidFill>
              <a:latin typeface="Arial" panose="020B0604020202020204" pitchFamily="34" charset="0"/>
              <a:ea typeface="ヒラギノ角ゴ Pro W3" pitchFamily="-84" charset="-128"/>
              <a:cs typeface="Arial" panose="020B0604020202020204" pitchFamily="34" charset="0"/>
            </a:rPr>
            <a:t>II- UNA APUESTA A LA PRODUCTIVIDAD</a:t>
          </a:r>
          <a:endParaRPr lang="es-AR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E9FCBAC-A808-4852-9CD3-9A46ECF5D379}" type="parTrans" cxnId="{2A9285F8-DD90-4EA4-BA82-E32A4AAE42EA}">
      <dgm:prSet/>
      <dgm:spPr/>
      <dgm:t>
        <a:bodyPr/>
        <a:lstStyle/>
        <a:p>
          <a:endParaRPr lang="es-AR" b="1"/>
        </a:p>
      </dgm:t>
    </dgm:pt>
    <dgm:pt modelId="{E08F9EA3-D9E7-48CA-B75E-AB837F742106}" type="sibTrans" cxnId="{2A9285F8-DD90-4EA4-BA82-E32A4AAE42EA}">
      <dgm:prSet/>
      <dgm:spPr/>
      <dgm:t>
        <a:bodyPr/>
        <a:lstStyle/>
        <a:p>
          <a:endParaRPr lang="es-AR" b="1"/>
        </a:p>
      </dgm:t>
    </dgm:pt>
    <dgm:pt modelId="{B7A96870-CC28-4547-B627-DE3CE504802E}">
      <dgm:prSet phldrT="[Texto]"/>
      <dgm:spPr>
        <a:solidFill>
          <a:srgbClr val="C4C2A0">
            <a:alpha val="90000"/>
          </a:srgbClr>
        </a:solidFill>
      </dgm:spPr>
      <dgm:t>
        <a:bodyPr/>
        <a:lstStyle/>
        <a:p>
          <a:r>
            <a:rPr lang="es-AR" b="1" dirty="0" smtClean="0">
              <a:latin typeface="Arial" panose="020B0604020202020204" pitchFamily="34" charset="0"/>
              <a:cs typeface="Arial" panose="020B0604020202020204" pitchFamily="34" charset="0"/>
            </a:rPr>
            <a:t>Incrementar la inversión y procurar mejorar los múltiples factores que determinan el desempeño logístico </a:t>
          </a:r>
          <a:endParaRPr lang="es-AR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63FBDA-6973-4AEA-8125-48771EE4DBFC}" type="parTrans" cxnId="{E809F5BC-8DF1-4EDF-957F-8EBDF3C52012}">
      <dgm:prSet/>
      <dgm:spPr/>
      <dgm:t>
        <a:bodyPr/>
        <a:lstStyle/>
        <a:p>
          <a:endParaRPr lang="es-AR" b="1"/>
        </a:p>
      </dgm:t>
    </dgm:pt>
    <dgm:pt modelId="{173448A9-5991-4A4B-A3CA-E3D20FC929DA}" type="sibTrans" cxnId="{E809F5BC-8DF1-4EDF-957F-8EBDF3C52012}">
      <dgm:prSet/>
      <dgm:spPr/>
      <dgm:t>
        <a:bodyPr/>
        <a:lstStyle/>
        <a:p>
          <a:endParaRPr lang="es-AR" b="1"/>
        </a:p>
      </dgm:t>
    </dgm:pt>
    <dgm:pt modelId="{D2646D84-0823-4BF3-A895-0BF590D0E9FF}">
      <dgm:prSet phldrT="[Texto]"/>
      <dgm:spPr>
        <a:solidFill>
          <a:srgbClr val="C4C2A0"/>
        </a:solidFill>
      </dgm:spPr>
      <dgm:t>
        <a:bodyPr/>
        <a:lstStyle/>
        <a:p>
          <a:r>
            <a:rPr lang="es-MX" altLang="es-AR" b="1" dirty="0" smtClean="0">
              <a:solidFill>
                <a:schemeClr val="tx1"/>
              </a:solidFill>
              <a:latin typeface="Arial" panose="020B0604020202020204" pitchFamily="34" charset="0"/>
              <a:ea typeface="ヒラギノ角ゴ Pro W3" pitchFamily="-84" charset="-128"/>
              <a:cs typeface="Arial" panose="020B0604020202020204" pitchFamily="34" charset="0"/>
            </a:rPr>
            <a:t>III - CAMBIO EN LA MATRIZ MODAL </a:t>
          </a:r>
          <a:endParaRPr lang="es-AR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88E0D5-4D93-4686-9228-E8A833554BDB}" type="parTrans" cxnId="{CA50E42D-1539-4310-8222-1BE07E6F7378}">
      <dgm:prSet/>
      <dgm:spPr/>
      <dgm:t>
        <a:bodyPr/>
        <a:lstStyle/>
        <a:p>
          <a:endParaRPr lang="es-AR" b="1"/>
        </a:p>
      </dgm:t>
    </dgm:pt>
    <dgm:pt modelId="{B49FA61D-FCC3-4BC5-A34B-3D153041BC44}" type="sibTrans" cxnId="{CA50E42D-1539-4310-8222-1BE07E6F7378}">
      <dgm:prSet/>
      <dgm:spPr/>
      <dgm:t>
        <a:bodyPr/>
        <a:lstStyle/>
        <a:p>
          <a:endParaRPr lang="es-AR" b="1"/>
        </a:p>
      </dgm:t>
    </dgm:pt>
    <dgm:pt modelId="{B8520847-4048-481F-9B18-308C96A6D570}">
      <dgm:prSet phldrT="[Texto]"/>
      <dgm:spPr>
        <a:solidFill>
          <a:srgbClr val="C4C2A0">
            <a:alpha val="90000"/>
          </a:srgbClr>
        </a:solidFill>
      </dgm:spPr>
      <dgm:t>
        <a:bodyPr/>
        <a:lstStyle/>
        <a:p>
          <a:r>
            <a:rPr lang="es-AR" b="1" dirty="0" smtClean="0">
              <a:latin typeface="Arial" panose="020B0604020202020204" pitchFamily="34" charset="0"/>
              <a:cs typeface="Arial" panose="020B0604020202020204" pitchFamily="34" charset="0"/>
            </a:rPr>
            <a:t>A lo anterior, sumarle un objetivo que apunta a la reducción de costos sociales y la mayor eco-eficiencia del sistema de transporte</a:t>
          </a:r>
          <a:endParaRPr lang="es-AR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2634406-8C7C-45B8-913F-972E8E417AE8}" type="parTrans" cxnId="{8DE55C8A-CC6E-471E-BF60-F0D363DE6F21}">
      <dgm:prSet/>
      <dgm:spPr/>
      <dgm:t>
        <a:bodyPr/>
        <a:lstStyle/>
        <a:p>
          <a:endParaRPr lang="es-AR" b="1"/>
        </a:p>
      </dgm:t>
    </dgm:pt>
    <dgm:pt modelId="{148054A2-0C0C-431D-9003-08D5E905AC09}" type="sibTrans" cxnId="{8DE55C8A-CC6E-471E-BF60-F0D363DE6F21}">
      <dgm:prSet/>
      <dgm:spPr/>
      <dgm:t>
        <a:bodyPr/>
        <a:lstStyle/>
        <a:p>
          <a:endParaRPr lang="es-AR" b="1"/>
        </a:p>
      </dgm:t>
    </dgm:pt>
    <dgm:pt modelId="{B19AEC82-0633-4128-BD48-1C9DBBE36AA5}">
      <dgm:prSet/>
      <dgm:spPr>
        <a:solidFill>
          <a:srgbClr val="C4C2A0">
            <a:alpha val="90000"/>
          </a:srgbClr>
        </a:solidFill>
      </dgm:spPr>
      <dgm:t>
        <a:bodyPr/>
        <a:lstStyle/>
        <a:p>
          <a:r>
            <a:rPr lang="es-AR" b="1" dirty="0" smtClean="0">
              <a:latin typeface="Arial" panose="020B0604020202020204" pitchFamily="34" charset="0"/>
              <a:cs typeface="Arial" panose="020B0604020202020204" pitchFamily="34" charset="0"/>
            </a:rPr>
            <a:t>Mantener las tendencias en la inversión y gestión de los últimos años</a:t>
          </a:r>
          <a:endParaRPr lang="es-AR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EC2D30-4933-4AA0-A9BA-A31C8B6510E8}" type="parTrans" cxnId="{BD93A007-AEE3-469D-831D-9D9A8CB8F762}">
      <dgm:prSet/>
      <dgm:spPr/>
      <dgm:t>
        <a:bodyPr/>
        <a:lstStyle/>
        <a:p>
          <a:endParaRPr lang="es-AR" b="1"/>
        </a:p>
      </dgm:t>
    </dgm:pt>
    <dgm:pt modelId="{0171E821-23CE-4664-BDF2-A9C2FF90F95C}" type="sibTrans" cxnId="{BD93A007-AEE3-469D-831D-9D9A8CB8F762}">
      <dgm:prSet/>
      <dgm:spPr/>
      <dgm:t>
        <a:bodyPr/>
        <a:lstStyle/>
        <a:p>
          <a:endParaRPr lang="es-AR" b="1"/>
        </a:p>
      </dgm:t>
    </dgm:pt>
    <dgm:pt modelId="{40BD83EC-9BB9-46DC-8B6B-8181C845AFE8}" type="pres">
      <dgm:prSet presAssocID="{41268A34-E816-4F60-AD92-A3CA598D370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AR"/>
        </a:p>
      </dgm:t>
    </dgm:pt>
    <dgm:pt modelId="{A6B998C2-9CD0-4625-825F-B6645666F6CB}" type="pres">
      <dgm:prSet presAssocID="{E7D37CF3-4138-4969-9D33-381B88E730F9}" presName="linNode" presStyleCnt="0"/>
      <dgm:spPr/>
      <dgm:t>
        <a:bodyPr/>
        <a:lstStyle/>
        <a:p>
          <a:endParaRPr lang="es-AR"/>
        </a:p>
      </dgm:t>
    </dgm:pt>
    <dgm:pt modelId="{44615DAE-5ED6-4B3B-975F-F4D8772A5896}" type="pres">
      <dgm:prSet presAssocID="{E7D37CF3-4138-4969-9D33-381B88E730F9}" presName="parentText" presStyleLbl="node1" presStyleIdx="0" presStyleCnt="3" custScaleY="69677">
        <dgm:presLayoutVars>
          <dgm:chMax val="1"/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D46A24C4-DE34-4B0A-B7E3-4057064B8951}" type="pres">
      <dgm:prSet presAssocID="{E7D37CF3-4138-4969-9D33-381B88E730F9}" presName="descendantText" presStyleLbl="alignAccFollowNode1" presStyleIdx="0" presStyleCnt="3" custScaleY="63781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4A42358B-74D4-47CA-8584-4D353FE0B20E}" type="pres">
      <dgm:prSet presAssocID="{0C97C1DA-7B22-424C-8E42-A9BFD485BA27}" presName="sp" presStyleCnt="0"/>
      <dgm:spPr/>
      <dgm:t>
        <a:bodyPr/>
        <a:lstStyle/>
        <a:p>
          <a:endParaRPr lang="es-AR"/>
        </a:p>
      </dgm:t>
    </dgm:pt>
    <dgm:pt modelId="{8D1A527A-7B3E-4787-9B87-937EEF366F44}" type="pres">
      <dgm:prSet presAssocID="{75FCD304-B314-4320-88D0-55E00A21D359}" presName="linNode" presStyleCnt="0"/>
      <dgm:spPr/>
      <dgm:t>
        <a:bodyPr/>
        <a:lstStyle/>
        <a:p>
          <a:endParaRPr lang="es-AR"/>
        </a:p>
      </dgm:t>
    </dgm:pt>
    <dgm:pt modelId="{0EB06C20-55EF-4D79-B8F4-32CEA209CF0C}" type="pres">
      <dgm:prSet presAssocID="{75FCD304-B314-4320-88D0-55E00A21D359}" presName="parentText" presStyleLbl="node1" presStyleIdx="1" presStyleCnt="3" custScaleY="69677">
        <dgm:presLayoutVars>
          <dgm:chMax val="1"/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8D58291D-AC26-456E-8C7C-CECA03AF2850}" type="pres">
      <dgm:prSet presAssocID="{75FCD304-B314-4320-88D0-55E00A21D359}" presName="descendantText" presStyleLbl="alignAccFollowNode1" presStyleIdx="1" presStyleCnt="3" custScaleY="63781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ADEDB597-7381-4009-B5EB-03BA655128CB}" type="pres">
      <dgm:prSet presAssocID="{E08F9EA3-D9E7-48CA-B75E-AB837F742106}" presName="sp" presStyleCnt="0"/>
      <dgm:spPr/>
      <dgm:t>
        <a:bodyPr/>
        <a:lstStyle/>
        <a:p>
          <a:endParaRPr lang="es-AR"/>
        </a:p>
      </dgm:t>
    </dgm:pt>
    <dgm:pt modelId="{116B5884-9ED8-4191-979C-E28EC0DE51F7}" type="pres">
      <dgm:prSet presAssocID="{D2646D84-0823-4BF3-A895-0BF590D0E9FF}" presName="linNode" presStyleCnt="0"/>
      <dgm:spPr/>
      <dgm:t>
        <a:bodyPr/>
        <a:lstStyle/>
        <a:p>
          <a:endParaRPr lang="es-AR"/>
        </a:p>
      </dgm:t>
    </dgm:pt>
    <dgm:pt modelId="{FB5C1DA6-F0E3-418A-969B-34C331DC3BB0}" type="pres">
      <dgm:prSet presAssocID="{D2646D84-0823-4BF3-A895-0BF590D0E9FF}" presName="parentText" presStyleLbl="node1" presStyleIdx="2" presStyleCnt="3" custScaleY="69677">
        <dgm:presLayoutVars>
          <dgm:chMax val="1"/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5118F9A1-6920-48BB-B936-071E82313082}" type="pres">
      <dgm:prSet presAssocID="{D2646D84-0823-4BF3-A895-0BF590D0E9FF}" presName="descendantText" presStyleLbl="alignAccFollowNode1" presStyleIdx="2" presStyleCnt="3" custScaleY="63781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</dgm:ptLst>
  <dgm:cxnLst>
    <dgm:cxn modelId="{8DE55C8A-CC6E-471E-BF60-F0D363DE6F21}" srcId="{D2646D84-0823-4BF3-A895-0BF590D0E9FF}" destId="{B8520847-4048-481F-9B18-308C96A6D570}" srcOrd="0" destOrd="0" parTransId="{62634406-8C7C-45B8-913F-972E8E417AE8}" sibTransId="{148054A2-0C0C-431D-9003-08D5E905AC09}"/>
    <dgm:cxn modelId="{8534B942-88D9-4217-9A3F-141E66EB7A85}" type="presOf" srcId="{E7D37CF3-4138-4969-9D33-381B88E730F9}" destId="{44615DAE-5ED6-4B3B-975F-F4D8772A5896}" srcOrd="0" destOrd="0" presId="urn:microsoft.com/office/officeart/2005/8/layout/vList5"/>
    <dgm:cxn modelId="{8B52F64F-911D-4DF3-B805-E4A6D1D57990}" srcId="{E7D37CF3-4138-4969-9D33-381B88E730F9}" destId="{51EC9D32-C643-43F4-8ADC-8B40A0F8C1DD}" srcOrd="0" destOrd="0" parTransId="{679FC686-B060-4995-A721-18EF217D717E}" sibTransId="{A13E678B-D4F3-4C13-B9E0-76C40487C940}"/>
    <dgm:cxn modelId="{BD93A007-AEE3-469D-831D-9D9A8CB8F762}" srcId="{E7D37CF3-4138-4969-9D33-381B88E730F9}" destId="{B19AEC82-0633-4128-BD48-1C9DBBE36AA5}" srcOrd="1" destOrd="0" parTransId="{F9EC2D30-4933-4AA0-A9BA-A31C8B6510E8}" sibTransId="{0171E821-23CE-4664-BDF2-A9C2FF90F95C}"/>
    <dgm:cxn modelId="{CA50E42D-1539-4310-8222-1BE07E6F7378}" srcId="{41268A34-E816-4F60-AD92-A3CA598D3707}" destId="{D2646D84-0823-4BF3-A895-0BF590D0E9FF}" srcOrd="2" destOrd="0" parTransId="{1688E0D5-4D93-4686-9228-E8A833554BDB}" sibTransId="{B49FA61D-FCC3-4BC5-A34B-3D153041BC44}"/>
    <dgm:cxn modelId="{2A9285F8-DD90-4EA4-BA82-E32A4AAE42EA}" srcId="{41268A34-E816-4F60-AD92-A3CA598D3707}" destId="{75FCD304-B314-4320-88D0-55E00A21D359}" srcOrd="1" destOrd="0" parTransId="{5E9FCBAC-A808-4852-9CD3-9A46ECF5D379}" sibTransId="{E08F9EA3-D9E7-48CA-B75E-AB837F742106}"/>
    <dgm:cxn modelId="{66B528BB-5F50-4714-AD7D-2404ADD45D6D}" type="presOf" srcId="{51EC9D32-C643-43F4-8ADC-8B40A0F8C1DD}" destId="{D46A24C4-DE34-4B0A-B7E3-4057064B8951}" srcOrd="0" destOrd="0" presId="urn:microsoft.com/office/officeart/2005/8/layout/vList5"/>
    <dgm:cxn modelId="{7EDD5EA2-357B-4763-A969-F9EA09822FAB}" type="presOf" srcId="{D2646D84-0823-4BF3-A895-0BF590D0E9FF}" destId="{FB5C1DA6-F0E3-418A-969B-34C331DC3BB0}" srcOrd="0" destOrd="0" presId="urn:microsoft.com/office/officeart/2005/8/layout/vList5"/>
    <dgm:cxn modelId="{E3268088-E55E-4C9D-AB43-09766CBADCFE}" type="presOf" srcId="{B8520847-4048-481F-9B18-308C96A6D570}" destId="{5118F9A1-6920-48BB-B936-071E82313082}" srcOrd="0" destOrd="0" presId="urn:microsoft.com/office/officeart/2005/8/layout/vList5"/>
    <dgm:cxn modelId="{65C82290-314D-493D-A222-8B79006CEEC0}" type="presOf" srcId="{75FCD304-B314-4320-88D0-55E00A21D359}" destId="{0EB06C20-55EF-4D79-B8F4-32CEA209CF0C}" srcOrd="0" destOrd="0" presId="urn:microsoft.com/office/officeart/2005/8/layout/vList5"/>
    <dgm:cxn modelId="{E809F5BC-8DF1-4EDF-957F-8EBDF3C52012}" srcId="{75FCD304-B314-4320-88D0-55E00A21D359}" destId="{B7A96870-CC28-4547-B627-DE3CE504802E}" srcOrd="0" destOrd="0" parTransId="{E963FBDA-6973-4AEA-8125-48771EE4DBFC}" sibTransId="{173448A9-5991-4A4B-A3CA-E3D20FC929DA}"/>
    <dgm:cxn modelId="{2380665A-F812-4ED4-A0B1-123B525080DC}" type="presOf" srcId="{41268A34-E816-4F60-AD92-A3CA598D3707}" destId="{40BD83EC-9BB9-46DC-8B6B-8181C845AFE8}" srcOrd="0" destOrd="0" presId="urn:microsoft.com/office/officeart/2005/8/layout/vList5"/>
    <dgm:cxn modelId="{9F60F3F7-9819-4ADE-92DC-5A6D9F680D47}" type="presOf" srcId="{B19AEC82-0633-4128-BD48-1C9DBBE36AA5}" destId="{D46A24C4-DE34-4B0A-B7E3-4057064B8951}" srcOrd="0" destOrd="1" presId="urn:microsoft.com/office/officeart/2005/8/layout/vList5"/>
    <dgm:cxn modelId="{3C31BFBB-0738-45B5-A512-C0A6B0696320}" type="presOf" srcId="{B7A96870-CC28-4547-B627-DE3CE504802E}" destId="{8D58291D-AC26-456E-8C7C-CECA03AF2850}" srcOrd="0" destOrd="0" presId="urn:microsoft.com/office/officeart/2005/8/layout/vList5"/>
    <dgm:cxn modelId="{17C2EADB-BA3B-4BC6-A89C-52200AE8EA8E}" srcId="{41268A34-E816-4F60-AD92-A3CA598D3707}" destId="{E7D37CF3-4138-4969-9D33-381B88E730F9}" srcOrd="0" destOrd="0" parTransId="{63210B61-D243-45D7-877F-C79DE7F9949C}" sibTransId="{0C97C1DA-7B22-424C-8E42-A9BFD485BA27}"/>
    <dgm:cxn modelId="{D9F9125C-ABE1-4CA5-8D04-C03271D36FAB}" type="presParOf" srcId="{40BD83EC-9BB9-46DC-8B6B-8181C845AFE8}" destId="{A6B998C2-9CD0-4625-825F-B6645666F6CB}" srcOrd="0" destOrd="0" presId="urn:microsoft.com/office/officeart/2005/8/layout/vList5"/>
    <dgm:cxn modelId="{9739B0D0-E215-40C3-935D-14C867934507}" type="presParOf" srcId="{A6B998C2-9CD0-4625-825F-B6645666F6CB}" destId="{44615DAE-5ED6-4B3B-975F-F4D8772A5896}" srcOrd="0" destOrd="0" presId="urn:microsoft.com/office/officeart/2005/8/layout/vList5"/>
    <dgm:cxn modelId="{A5B5CB05-37BE-438D-9F3E-4AF1996D9070}" type="presParOf" srcId="{A6B998C2-9CD0-4625-825F-B6645666F6CB}" destId="{D46A24C4-DE34-4B0A-B7E3-4057064B8951}" srcOrd="1" destOrd="0" presId="urn:microsoft.com/office/officeart/2005/8/layout/vList5"/>
    <dgm:cxn modelId="{AE563EBC-EE7A-401B-8E8D-B24241C73B35}" type="presParOf" srcId="{40BD83EC-9BB9-46DC-8B6B-8181C845AFE8}" destId="{4A42358B-74D4-47CA-8584-4D353FE0B20E}" srcOrd="1" destOrd="0" presId="urn:microsoft.com/office/officeart/2005/8/layout/vList5"/>
    <dgm:cxn modelId="{EE943E55-30E1-4E67-8B8C-FB0853C37F49}" type="presParOf" srcId="{40BD83EC-9BB9-46DC-8B6B-8181C845AFE8}" destId="{8D1A527A-7B3E-4787-9B87-937EEF366F44}" srcOrd="2" destOrd="0" presId="urn:microsoft.com/office/officeart/2005/8/layout/vList5"/>
    <dgm:cxn modelId="{E4BF91BE-E290-4DEE-A0E0-A4013FF8FBB9}" type="presParOf" srcId="{8D1A527A-7B3E-4787-9B87-937EEF366F44}" destId="{0EB06C20-55EF-4D79-B8F4-32CEA209CF0C}" srcOrd="0" destOrd="0" presId="urn:microsoft.com/office/officeart/2005/8/layout/vList5"/>
    <dgm:cxn modelId="{0CF090DE-D61F-4BDC-9526-AF2765993288}" type="presParOf" srcId="{8D1A527A-7B3E-4787-9B87-937EEF366F44}" destId="{8D58291D-AC26-456E-8C7C-CECA03AF2850}" srcOrd="1" destOrd="0" presId="urn:microsoft.com/office/officeart/2005/8/layout/vList5"/>
    <dgm:cxn modelId="{5C12CAA3-4487-4602-AE90-5D32AAD04B6F}" type="presParOf" srcId="{40BD83EC-9BB9-46DC-8B6B-8181C845AFE8}" destId="{ADEDB597-7381-4009-B5EB-03BA655128CB}" srcOrd="3" destOrd="0" presId="urn:microsoft.com/office/officeart/2005/8/layout/vList5"/>
    <dgm:cxn modelId="{1BDFB6B2-8EC6-4360-B814-46762B985191}" type="presParOf" srcId="{40BD83EC-9BB9-46DC-8B6B-8181C845AFE8}" destId="{116B5884-9ED8-4191-979C-E28EC0DE51F7}" srcOrd="4" destOrd="0" presId="urn:microsoft.com/office/officeart/2005/8/layout/vList5"/>
    <dgm:cxn modelId="{6331E064-381A-4FE1-B182-4B48AB426D9B}" type="presParOf" srcId="{116B5884-9ED8-4191-979C-E28EC0DE51F7}" destId="{FB5C1DA6-F0E3-418A-969B-34C331DC3BB0}" srcOrd="0" destOrd="0" presId="urn:microsoft.com/office/officeart/2005/8/layout/vList5"/>
    <dgm:cxn modelId="{973456C8-547B-4325-A0A7-8DCD835E0200}" type="presParOf" srcId="{116B5884-9ED8-4191-979C-E28EC0DE51F7}" destId="{5118F9A1-6920-48BB-B936-071E8231308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BBCA150-811C-4692-9DE7-46B614072CA0}" type="doc">
      <dgm:prSet loTypeId="urn:microsoft.com/office/officeart/2005/8/layout/hList1" loCatId="list" qsTypeId="urn:microsoft.com/office/officeart/2005/8/quickstyle/simple2" qsCatId="simple" csTypeId="urn:microsoft.com/office/officeart/2005/8/colors/accent6_2" csCatId="accent6" phldr="1"/>
      <dgm:spPr/>
      <dgm:t>
        <a:bodyPr/>
        <a:lstStyle/>
        <a:p>
          <a:endParaRPr lang="es-AR"/>
        </a:p>
      </dgm:t>
    </dgm:pt>
    <dgm:pt modelId="{A2B0981E-9AFC-4DFC-89EE-3BE3E2CB9725}">
      <dgm:prSet phldrT="[Texto]" custT="1"/>
      <dgm:spPr/>
      <dgm:t>
        <a:bodyPr/>
        <a:lstStyle/>
        <a:p>
          <a:r>
            <a:rPr lang="es-MX" sz="2100" b="1" dirty="0" smtClean="0">
              <a:solidFill>
                <a:schemeClr val="tx1"/>
              </a:solidFill>
            </a:rPr>
            <a:t>Inversión en infraestructura</a:t>
          </a:r>
          <a:endParaRPr lang="es-AR" sz="2100" b="1" dirty="0">
            <a:solidFill>
              <a:schemeClr val="tx1"/>
            </a:solidFill>
          </a:endParaRPr>
        </a:p>
      </dgm:t>
    </dgm:pt>
    <dgm:pt modelId="{3F0C4784-0D56-480A-B98E-D1D3660C6E94}" type="parTrans" cxnId="{9A671A1D-8350-4907-AED0-93097050B1F2}">
      <dgm:prSet/>
      <dgm:spPr/>
      <dgm:t>
        <a:bodyPr/>
        <a:lstStyle/>
        <a:p>
          <a:endParaRPr lang="es-AR"/>
        </a:p>
      </dgm:t>
    </dgm:pt>
    <dgm:pt modelId="{85955984-9844-458F-8C5F-4B0A67DA812E}" type="sibTrans" cxnId="{9A671A1D-8350-4907-AED0-93097050B1F2}">
      <dgm:prSet/>
      <dgm:spPr/>
      <dgm:t>
        <a:bodyPr/>
        <a:lstStyle/>
        <a:p>
          <a:endParaRPr lang="es-AR"/>
        </a:p>
      </dgm:t>
    </dgm:pt>
    <dgm:pt modelId="{10388775-16D1-4FFF-80F6-256F7173B1C2}">
      <dgm:prSet phldrT="[Texto]" custT="1"/>
      <dgm:spPr/>
      <dgm:t>
        <a:bodyPr/>
        <a:lstStyle/>
        <a:p>
          <a:r>
            <a:rPr lang="es-MX" sz="1800" dirty="0" smtClean="0"/>
            <a:t>Mejor uso de los recursos en todo el ciclo de los proyectos</a:t>
          </a:r>
          <a:endParaRPr lang="es-AR" sz="1800" dirty="0"/>
        </a:p>
      </dgm:t>
    </dgm:pt>
    <dgm:pt modelId="{06EDF914-B260-4846-9F60-74A6D5B54643}" type="parTrans" cxnId="{5CFCE492-DD24-4FED-B6CB-817B429D25A1}">
      <dgm:prSet/>
      <dgm:spPr/>
      <dgm:t>
        <a:bodyPr/>
        <a:lstStyle/>
        <a:p>
          <a:endParaRPr lang="es-AR"/>
        </a:p>
      </dgm:t>
    </dgm:pt>
    <dgm:pt modelId="{EFA4E8D1-5994-4CE4-9665-376794A44478}" type="sibTrans" cxnId="{5CFCE492-DD24-4FED-B6CB-817B429D25A1}">
      <dgm:prSet/>
      <dgm:spPr/>
      <dgm:t>
        <a:bodyPr/>
        <a:lstStyle/>
        <a:p>
          <a:endParaRPr lang="es-AR"/>
        </a:p>
      </dgm:t>
    </dgm:pt>
    <dgm:pt modelId="{2F670201-B264-4B6B-93EC-26B3E68C6D0D}">
      <dgm:prSet phldrT="[Texto]" custT="1"/>
      <dgm:spPr/>
      <dgm:t>
        <a:bodyPr/>
        <a:lstStyle/>
        <a:p>
          <a:r>
            <a:rPr lang="es-AR" sz="1800" dirty="0" smtClean="0"/>
            <a:t>Gestión de activos, mantenimiento</a:t>
          </a:r>
          <a:endParaRPr lang="es-AR" sz="1800" dirty="0"/>
        </a:p>
      </dgm:t>
    </dgm:pt>
    <dgm:pt modelId="{BADDFA84-4BAD-4C8B-ACEA-6D247EA4A0B9}" type="parTrans" cxnId="{F26DD087-369F-404E-9BDE-5965923F4560}">
      <dgm:prSet/>
      <dgm:spPr/>
      <dgm:t>
        <a:bodyPr/>
        <a:lstStyle/>
        <a:p>
          <a:endParaRPr lang="es-AR"/>
        </a:p>
      </dgm:t>
    </dgm:pt>
    <dgm:pt modelId="{F3EE05BC-3AA3-4692-B6FB-71084013F979}" type="sibTrans" cxnId="{F26DD087-369F-404E-9BDE-5965923F4560}">
      <dgm:prSet/>
      <dgm:spPr/>
      <dgm:t>
        <a:bodyPr/>
        <a:lstStyle/>
        <a:p>
          <a:endParaRPr lang="es-AR"/>
        </a:p>
      </dgm:t>
    </dgm:pt>
    <dgm:pt modelId="{1E353081-AE39-44B6-BC95-35E1E10356BA}">
      <dgm:prSet phldrT="[Texto]" custT="1"/>
      <dgm:spPr/>
      <dgm:t>
        <a:bodyPr/>
        <a:lstStyle/>
        <a:p>
          <a:r>
            <a:rPr lang="es-MX" sz="2100" b="1" dirty="0" smtClean="0">
              <a:solidFill>
                <a:schemeClr val="tx1"/>
              </a:solidFill>
            </a:rPr>
            <a:t>Capacidad institucional</a:t>
          </a:r>
          <a:endParaRPr lang="es-AR" sz="2100" b="1" dirty="0">
            <a:solidFill>
              <a:schemeClr val="tx1"/>
            </a:solidFill>
          </a:endParaRPr>
        </a:p>
      </dgm:t>
    </dgm:pt>
    <dgm:pt modelId="{3076F93B-AC13-499B-97E0-F2CA64233755}" type="parTrans" cxnId="{446AC986-90A9-423A-B883-E5512C9FF179}">
      <dgm:prSet/>
      <dgm:spPr/>
      <dgm:t>
        <a:bodyPr/>
        <a:lstStyle/>
        <a:p>
          <a:endParaRPr lang="es-AR"/>
        </a:p>
      </dgm:t>
    </dgm:pt>
    <dgm:pt modelId="{EF7713C6-B697-4CB7-828A-BEEB87EB546E}" type="sibTrans" cxnId="{446AC986-90A9-423A-B883-E5512C9FF179}">
      <dgm:prSet/>
      <dgm:spPr/>
      <dgm:t>
        <a:bodyPr/>
        <a:lstStyle/>
        <a:p>
          <a:endParaRPr lang="es-AR"/>
        </a:p>
      </dgm:t>
    </dgm:pt>
    <dgm:pt modelId="{2966DC65-4A12-43D2-AA87-1A0E157EFF77}">
      <dgm:prSet phldrT="[Texto]" custT="1"/>
      <dgm:spPr/>
      <dgm:t>
        <a:bodyPr/>
        <a:lstStyle/>
        <a:p>
          <a:r>
            <a:rPr lang="es-AR" sz="1800" dirty="0" smtClean="0"/>
            <a:t>En todas las funciones del Estado: análisis y políticas, planificación, desarrollo de proyectos, estructuración de APP, contratación, supervisión de obras, fiscalización, regulación, análisis ex post</a:t>
          </a:r>
          <a:endParaRPr lang="es-AR" sz="1800" dirty="0"/>
        </a:p>
      </dgm:t>
    </dgm:pt>
    <dgm:pt modelId="{D214AAE2-9556-4C43-B7D8-19AA8E0DE739}" type="parTrans" cxnId="{2DA8F46E-3785-4ECB-9196-9908C213C8C8}">
      <dgm:prSet/>
      <dgm:spPr/>
      <dgm:t>
        <a:bodyPr/>
        <a:lstStyle/>
        <a:p>
          <a:endParaRPr lang="es-AR"/>
        </a:p>
      </dgm:t>
    </dgm:pt>
    <dgm:pt modelId="{99A776A7-3B05-4D1D-BD4F-CFC2E9C49826}" type="sibTrans" cxnId="{2DA8F46E-3785-4ECB-9196-9908C213C8C8}">
      <dgm:prSet/>
      <dgm:spPr/>
      <dgm:t>
        <a:bodyPr/>
        <a:lstStyle/>
        <a:p>
          <a:endParaRPr lang="es-AR"/>
        </a:p>
      </dgm:t>
    </dgm:pt>
    <dgm:pt modelId="{E0ED2263-13CA-4B04-8648-3BE3EA517325}">
      <dgm:prSet phldrT="[Texto]" custT="1"/>
      <dgm:spPr/>
      <dgm:t>
        <a:bodyPr/>
        <a:lstStyle/>
        <a:p>
          <a:r>
            <a:rPr lang="es-MX" sz="2100" b="1" dirty="0" smtClean="0">
              <a:solidFill>
                <a:schemeClr val="tx1"/>
              </a:solidFill>
            </a:rPr>
            <a:t>Capital humano</a:t>
          </a:r>
          <a:endParaRPr lang="es-AR" sz="2100" b="1" dirty="0">
            <a:solidFill>
              <a:schemeClr val="tx1"/>
            </a:solidFill>
          </a:endParaRPr>
        </a:p>
      </dgm:t>
    </dgm:pt>
    <dgm:pt modelId="{858CB740-D450-4B6B-9173-7904F1D40F4A}" type="parTrans" cxnId="{E51C130A-47B0-4C06-A5D6-B9E61702C93F}">
      <dgm:prSet/>
      <dgm:spPr/>
      <dgm:t>
        <a:bodyPr/>
        <a:lstStyle/>
        <a:p>
          <a:endParaRPr lang="es-AR"/>
        </a:p>
      </dgm:t>
    </dgm:pt>
    <dgm:pt modelId="{614B5BFF-B71D-4359-B253-62AC358374CE}" type="sibTrans" cxnId="{E51C130A-47B0-4C06-A5D6-B9E61702C93F}">
      <dgm:prSet/>
      <dgm:spPr/>
      <dgm:t>
        <a:bodyPr/>
        <a:lstStyle/>
        <a:p>
          <a:endParaRPr lang="es-AR"/>
        </a:p>
      </dgm:t>
    </dgm:pt>
    <dgm:pt modelId="{0DCED75C-26C1-4A6A-B72B-FC934C0897CC}">
      <dgm:prSet phldrT="[Texto]" custT="1"/>
      <dgm:spPr/>
      <dgm:t>
        <a:bodyPr/>
        <a:lstStyle/>
        <a:p>
          <a:r>
            <a:rPr lang="es-AR" sz="1800" dirty="0" smtClean="0"/>
            <a:t>Capacitación en todas las áreas de competencia y niveles</a:t>
          </a:r>
          <a:endParaRPr lang="es-AR" sz="1800" dirty="0"/>
        </a:p>
      </dgm:t>
    </dgm:pt>
    <dgm:pt modelId="{D21ED59E-62C2-4AFD-B8D8-9B6B934AC5A7}" type="parTrans" cxnId="{9B43FE72-31B3-4F01-B448-192A57955030}">
      <dgm:prSet/>
      <dgm:spPr/>
      <dgm:t>
        <a:bodyPr/>
        <a:lstStyle/>
        <a:p>
          <a:endParaRPr lang="es-AR"/>
        </a:p>
      </dgm:t>
    </dgm:pt>
    <dgm:pt modelId="{198B2076-2A4C-44A7-8A06-319108EFED69}" type="sibTrans" cxnId="{9B43FE72-31B3-4F01-B448-192A57955030}">
      <dgm:prSet/>
      <dgm:spPr/>
      <dgm:t>
        <a:bodyPr/>
        <a:lstStyle/>
        <a:p>
          <a:endParaRPr lang="es-AR"/>
        </a:p>
      </dgm:t>
    </dgm:pt>
    <dgm:pt modelId="{D87647B7-2FAA-44DE-986D-73FD80586CE6}">
      <dgm:prSet phldrT="[Texto]" custT="1"/>
      <dgm:spPr/>
      <dgm:t>
        <a:bodyPr/>
        <a:lstStyle/>
        <a:p>
          <a:r>
            <a:rPr lang="es-AR" sz="1800" dirty="0" smtClean="0"/>
            <a:t>Adecuación a cambios tecnológicos</a:t>
          </a:r>
          <a:endParaRPr lang="es-AR" sz="1800" dirty="0"/>
        </a:p>
      </dgm:t>
    </dgm:pt>
    <dgm:pt modelId="{7A9E4147-0C5C-4CF5-BEF5-040CAA5B10C4}" type="parTrans" cxnId="{F886A127-51F2-406C-8DB8-2AACDB4C3EF7}">
      <dgm:prSet/>
      <dgm:spPr/>
      <dgm:t>
        <a:bodyPr/>
        <a:lstStyle/>
        <a:p>
          <a:endParaRPr lang="es-AR"/>
        </a:p>
      </dgm:t>
    </dgm:pt>
    <dgm:pt modelId="{7D0D1501-1633-420A-B093-778E96A607D0}" type="sibTrans" cxnId="{F886A127-51F2-406C-8DB8-2AACDB4C3EF7}">
      <dgm:prSet/>
      <dgm:spPr/>
      <dgm:t>
        <a:bodyPr/>
        <a:lstStyle/>
        <a:p>
          <a:endParaRPr lang="es-AR"/>
        </a:p>
      </dgm:t>
    </dgm:pt>
    <dgm:pt modelId="{57884402-7B81-4769-AF1D-C1ABD7A6CD59}">
      <dgm:prSet phldrT="[Texto]" custT="1"/>
      <dgm:spPr/>
      <dgm:t>
        <a:bodyPr/>
        <a:lstStyle/>
        <a:p>
          <a:r>
            <a:rPr lang="es-AR" sz="1800" dirty="0" smtClean="0"/>
            <a:t>Gestión de la demanda</a:t>
          </a:r>
          <a:endParaRPr lang="es-AR" sz="1800" dirty="0"/>
        </a:p>
      </dgm:t>
    </dgm:pt>
    <dgm:pt modelId="{315F8851-E879-480C-9C3B-60DCEE01D8BA}" type="parTrans" cxnId="{C85F2A82-593E-4D38-AE28-0D58C74D75C8}">
      <dgm:prSet/>
      <dgm:spPr/>
      <dgm:t>
        <a:bodyPr/>
        <a:lstStyle/>
        <a:p>
          <a:endParaRPr lang="es-AR"/>
        </a:p>
      </dgm:t>
    </dgm:pt>
    <dgm:pt modelId="{615581A3-3329-47EE-B9F8-8727C8C540E0}" type="sibTrans" cxnId="{C85F2A82-593E-4D38-AE28-0D58C74D75C8}">
      <dgm:prSet/>
      <dgm:spPr/>
      <dgm:t>
        <a:bodyPr/>
        <a:lstStyle/>
        <a:p>
          <a:endParaRPr lang="es-AR"/>
        </a:p>
      </dgm:t>
    </dgm:pt>
    <dgm:pt modelId="{FFAF0BD3-B325-491E-905A-EB790B4EE39F}">
      <dgm:prSet phldrT="[Texto]" custT="1"/>
      <dgm:spPr/>
      <dgm:t>
        <a:bodyPr/>
        <a:lstStyle/>
        <a:p>
          <a:r>
            <a:rPr lang="es-AR" sz="1800" dirty="0" smtClean="0"/>
            <a:t>Optimización en el uso de las fuentes de financiamiento</a:t>
          </a:r>
          <a:endParaRPr lang="es-AR" sz="1800" dirty="0"/>
        </a:p>
      </dgm:t>
    </dgm:pt>
    <dgm:pt modelId="{715B5CAE-660F-4D76-ADCE-6D8F082CCEF0}" type="parTrans" cxnId="{E4FE3A49-FEDD-494D-BA94-D4B46F598F35}">
      <dgm:prSet/>
      <dgm:spPr/>
      <dgm:t>
        <a:bodyPr/>
        <a:lstStyle/>
        <a:p>
          <a:endParaRPr lang="es-AR"/>
        </a:p>
      </dgm:t>
    </dgm:pt>
    <dgm:pt modelId="{75801093-951C-4D79-8DAE-95B5C5BEBEA1}" type="sibTrans" cxnId="{E4FE3A49-FEDD-494D-BA94-D4B46F598F35}">
      <dgm:prSet/>
      <dgm:spPr/>
      <dgm:t>
        <a:bodyPr/>
        <a:lstStyle/>
        <a:p>
          <a:endParaRPr lang="es-AR"/>
        </a:p>
      </dgm:t>
    </dgm:pt>
    <dgm:pt modelId="{D4DB5DA7-3E3B-4937-810C-D21041412C12}">
      <dgm:prSet phldrT="[Texto]" custT="1"/>
      <dgm:spPr/>
      <dgm:t>
        <a:bodyPr/>
        <a:lstStyle/>
        <a:p>
          <a:r>
            <a:rPr lang="es-AR" sz="1800" dirty="0" smtClean="0"/>
            <a:t>Desarrollo de capacidad empresarial</a:t>
          </a:r>
          <a:endParaRPr lang="es-AR" sz="1800" dirty="0"/>
        </a:p>
      </dgm:t>
    </dgm:pt>
    <dgm:pt modelId="{BA0D1DF6-A1F0-40FF-8C82-B0986CD9F305}" type="parTrans" cxnId="{6FEB4A34-4244-47F6-83E6-2739859190DC}">
      <dgm:prSet/>
      <dgm:spPr/>
      <dgm:t>
        <a:bodyPr/>
        <a:lstStyle/>
        <a:p>
          <a:endParaRPr lang="es-AR"/>
        </a:p>
      </dgm:t>
    </dgm:pt>
    <dgm:pt modelId="{81E957F3-6705-4CEA-8BF0-617A9C974034}" type="sibTrans" cxnId="{6FEB4A34-4244-47F6-83E6-2739859190DC}">
      <dgm:prSet/>
      <dgm:spPr/>
      <dgm:t>
        <a:bodyPr/>
        <a:lstStyle/>
        <a:p>
          <a:endParaRPr lang="es-AR"/>
        </a:p>
      </dgm:t>
    </dgm:pt>
    <dgm:pt modelId="{42833E04-9170-4CB0-8783-E3536971E11D}" type="pres">
      <dgm:prSet presAssocID="{0BBCA150-811C-4692-9DE7-46B614072CA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AR"/>
        </a:p>
      </dgm:t>
    </dgm:pt>
    <dgm:pt modelId="{E0DE9B18-B632-43AB-A4A8-FF541AA056F1}" type="pres">
      <dgm:prSet presAssocID="{A2B0981E-9AFC-4DFC-89EE-3BE3E2CB9725}" presName="composite" presStyleCnt="0"/>
      <dgm:spPr/>
    </dgm:pt>
    <dgm:pt modelId="{981486DA-8AAD-4314-8F35-4346E11DDD28}" type="pres">
      <dgm:prSet presAssocID="{A2B0981E-9AFC-4DFC-89EE-3BE3E2CB9725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A6397EB6-468F-44D4-B7DE-73B88157AC38}" type="pres">
      <dgm:prSet presAssocID="{A2B0981E-9AFC-4DFC-89EE-3BE3E2CB9725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939E8C4E-DD39-4C49-81D7-F82C2FBC80C8}" type="pres">
      <dgm:prSet presAssocID="{85955984-9844-458F-8C5F-4B0A67DA812E}" presName="space" presStyleCnt="0"/>
      <dgm:spPr/>
    </dgm:pt>
    <dgm:pt modelId="{4FEA8CAA-3B12-4D01-9423-C469D508D34E}" type="pres">
      <dgm:prSet presAssocID="{1E353081-AE39-44B6-BC95-35E1E10356BA}" presName="composite" presStyleCnt="0"/>
      <dgm:spPr/>
    </dgm:pt>
    <dgm:pt modelId="{A6C3CCB9-9CC8-4B19-8DCA-64C4F66B7D9D}" type="pres">
      <dgm:prSet presAssocID="{1E353081-AE39-44B6-BC95-35E1E10356BA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FF475563-A4DB-47C7-8A49-B2671D4CB8BF}" type="pres">
      <dgm:prSet presAssocID="{1E353081-AE39-44B6-BC95-35E1E10356BA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702FE241-1034-4C08-A02F-8A8A8D34CBC5}" type="pres">
      <dgm:prSet presAssocID="{EF7713C6-B697-4CB7-828A-BEEB87EB546E}" presName="space" presStyleCnt="0"/>
      <dgm:spPr/>
    </dgm:pt>
    <dgm:pt modelId="{9BE8A3D4-9226-429D-9420-89820EFB3397}" type="pres">
      <dgm:prSet presAssocID="{E0ED2263-13CA-4B04-8648-3BE3EA517325}" presName="composite" presStyleCnt="0"/>
      <dgm:spPr/>
    </dgm:pt>
    <dgm:pt modelId="{A94FB1BC-564D-4A40-AE95-22754B65DD2A}" type="pres">
      <dgm:prSet presAssocID="{E0ED2263-13CA-4B04-8648-3BE3EA517325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244FA280-EAEE-412F-979B-2A80E01428C9}" type="pres">
      <dgm:prSet presAssocID="{E0ED2263-13CA-4B04-8648-3BE3EA517325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</dgm:ptLst>
  <dgm:cxnLst>
    <dgm:cxn modelId="{7D7C549D-3B0B-42A9-8B51-774BC390537F}" type="presOf" srcId="{2966DC65-4A12-43D2-AA87-1A0E157EFF77}" destId="{FF475563-A4DB-47C7-8A49-B2671D4CB8BF}" srcOrd="0" destOrd="0" presId="urn:microsoft.com/office/officeart/2005/8/layout/hList1"/>
    <dgm:cxn modelId="{5A59A634-4A2B-4B3B-8163-E873E66B3F2F}" type="presOf" srcId="{0DCED75C-26C1-4A6A-B72B-FC934C0897CC}" destId="{244FA280-EAEE-412F-979B-2A80E01428C9}" srcOrd="0" destOrd="0" presId="urn:microsoft.com/office/officeart/2005/8/layout/hList1"/>
    <dgm:cxn modelId="{5CFCE492-DD24-4FED-B6CB-817B429D25A1}" srcId="{A2B0981E-9AFC-4DFC-89EE-3BE3E2CB9725}" destId="{10388775-16D1-4FFF-80F6-256F7173B1C2}" srcOrd="0" destOrd="0" parTransId="{06EDF914-B260-4846-9F60-74A6D5B54643}" sibTransId="{EFA4E8D1-5994-4CE4-9665-376794A44478}"/>
    <dgm:cxn modelId="{18F6CF3A-E3F0-4668-A6F3-D1B955F5B71F}" type="presOf" srcId="{D87647B7-2FAA-44DE-986D-73FD80586CE6}" destId="{244FA280-EAEE-412F-979B-2A80E01428C9}" srcOrd="0" destOrd="1" presId="urn:microsoft.com/office/officeart/2005/8/layout/hList1"/>
    <dgm:cxn modelId="{E4FE3A49-FEDD-494D-BA94-D4B46F598F35}" srcId="{A2B0981E-9AFC-4DFC-89EE-3BE3E2CB9725}" destId="{FFAF0BD3-B325-491E-905A-EB790B4EE39F}" srcOrd="3" destOrd="0" parTransId="{715B5CAE-660F-4D76-ADCE-6D8F082CCEF0}" sibTransId="{75801093-951C-4D79-8DAE-95B5C5BEBEA1}"/>
    <dgm:cxn modelId="{9B43FE72-31B3-4F01-B448-192A57955030}" srcId="{E0ED2263-13CA-4B04-8648-3BE3EA517325}" destId="{0DCED75C-26C1-4A6A-B72B-FC934C0897CC}" srcOrd="0" destOrd="0" parTransId="{D21ED59E-62C2-4AFD-B8D8-9B6B934AC5A7}" sibTransId="{198B2076-2A4C-44A7-8A06-319108EFED69}"/>
    <dgm:cxn modelId="{BFB9EB6C-21C2-466C-934A-913F1F74969B}" type="presOf" srcId="{57884402-7B81-4769-AF1D-C1ABD7A6CD59}" destId="{A6397EB6-468F-44D4-B7DE-73B88157AC38}" srcOrd="0" destOrd="2" presId="urn:microsoft.com/office/officeart/2005/8/layout/hList1"/>
    <dgm:cxn modelId="{4A052059-0A3B-4733-B686-8F7D64A7FA1D}" type="presOf" srcId="{1E353081-AE39-44B6-BC95-35E1E10356BA}" destId="{A6C3CCB9-9CC8-4B19-8DCA-64C4F66B7D9D}" srcOrd="0" destOrd="0" presId="urn:microsoft.com/office/officeart/2005/8/layout/hList1"/>
    <dgm:cxn modelId="{19271FF9-1BE5-470F-8EDE-E2A580DDE7CA}" type="presOf" srcId="{10388775-16D1-4FFF-80F6-256F7173B1C2}" destId="{A6397EB6-468F-44D4-B7DE-73B88157AC38}" srcOrd="0" destOrd="0" presId="urn:microsoft.com/office/officeart/2005/8/layout/hList1"/>
    <dgm:cxn modelId="{E51C130A-47B0-4C06-A5D6-B9E61702C93F}" srcId="{0BBCA150-811C-4692-9DE7-46B614072CA0}" destId="{E0ED2263-13CA-4B04-8648-3BE3EA517325}" srcOrd="2" destOrd="0" parTransId="{858CB740-D450-4B6B-9173-7904F1D40F4A}" sibTransId="{614B5BFF-B71D-4359-B253-62AC358374CE}"/>
    <dgm:cxn modelId="{9A671A1D-8350-4907-AED0-93097050B1F2}" srcId="{0BBCA150-811C-4692-9DE7-46B614072CA0}" destId="{A2B0981E-9AFC-4DFC-89EE-3BE3E2CB9725}" srcOrd="0" destOrd="0" parTransId="{3F0C4784-0D56-480A-B98E-D1D3660C6E94}" sibTransId="{85955984-9844-458F-8C5F-4B0A67DA812E}"/>
    <dgm:cxn modelId="{B539134A-B16B-427F-B00D-4E216A2778BF}" type="presOf" srcId="{2F670201-B264-4B6B-93EC-26B3E68C6D0D}" destId="{A6397EB6-468F-44D4-B7DE-73B88157AC38}" srcOrd="0" destOrd="1" presId="urn:microsoft.com/office/officeart/2005/8/layout/hList1"/>
    <dgm:cxn modelId="{666B2738-F6FA-43BA-A29B-EE15DF288317}" type="presOf" srcId="{A2B0981E-9AFC-4DFC-89EE-3BE3E2CB9725}" destId="{981486DA-8AAD-4314-8F35-4346E11DDD28}" srcOrd="0" destOrd="0" presId="urn:microsoft.com/office/officeart/2005/8/layout/hList1"/>
    <dgm:cxn modelId="{2DA8F46E-3785-4ECB-9196-9908C213C8C8}" srcId="{1E353081-AE39-44B6-BC95-35E1E10356BA}" destId="{2966DC65-4A12-43D2-AA87-1A0E157EFF77}" srcOrd="0" destOrd="0" parTransId="{D214AAE2-9556-4C43-B7D8-19AA8E0DE739}" sibTransId="{99A776A7-3B05-4D1D-BD4F-CFC2E9C49826}"/>
    <dgm:cxn modelId="{F26DD087-369F-404E-9BDE-5965923F4560}" srcId="{A2B0981E-9AFC-4DFC-89EE-3BE3E2CB9725}" destId="{2F670201-B264-4B6B-93EC-26B3E68C6D0D}" srcOrd="1" destOrd="0" parTransId="{BADDFA84-4BAD-4C8B-ACEA-6D247EA4A0B9}" sibTransId="{F3EE05BC-3AA3-4692-B6FB-71084013F979}"/>
    <dgm:cxn modelId="{22530DD0-2EF0-451F-AE2A-B63F3080E1CE}" type="presOf" srcId="{0BBCA150-811C-4692-9DE7-46B614072CA0}" destId="{42833E04-9170-4CB0-8783-E3536971E11D}" srcOrd="0" destOrd="0" presId="urn:microsoft.com/office/officeart/2005/8/layout/hList1"/>
    <dgm:cxn modelId="{C85F2A82-593E-4D38-AE28-0D58C74D75C8}" srcId="{A2B0981E-9AFC-4DFC-89EE-3BE3E2CB9725}" destId="{57884402-7B81-4769-AF1D-C1ABD7A6CD59}" srcOrd="2" destOrd="0" parTransId="{315F8851-E879-480C-9C3B-60DCEE01D8BA}" sibTransId="{615581A3-3329-47EE-B9F8-8727C8C540E0}"/>
    <dgm:cxn modelId="{F886A127-51F2-406C-8DB8-2AACDB4C3EF7}" srcId="{E0ED2263-13CA-4B04-8648-3BE3EA517325}" destId="{D87647B7-2FAA-44DE-986D-73FD80586CE6}" srcOrd="1" destOrd="0" parTransId="{7A9E4147-0C5C-4CF5-BEF5-040CAA5B10C4}" sibTransId="{7D0D1501-1633-420A-B093-778E96A607D0}"/>
    <dgm:cxn modelId="{285E23DC-602A-4E57-8F3E-1B15395465B5}" type="presOf" srcId="{E0ED2263-13CA-4B04-8648-3BE3EA517325}" destId="{A94FB1BC-564D-4A40-AE95-22754B65DD2A}" srcOrd="0" destOrd="0" presId="urn:microsoft.com/office/officeart/2005/8/layout/hList1"/>
    <dgm:cxn modelId="{57F91751-E9DA-42AD-B792-A35949E533AB}" type="presOf" srcId="{D4DB5DA7-3E3B-4937-810C-D21041412C12}" destId="{244FA280-EAEE-412F-979B-2A80E01428C9}" srcOrd="0" destOrd="2" presId="urn:microsoft.com/office/officeart/2005/8/layout/hList1"/>
    <dgm:cxn modelId="{B05C7037-1D4E-4699-88FF-DB83E8CE8EFD}" type="presOf" srcId="{FFAF0BD3-B325-491E-905A-EB790B4EE39F}" destId="{A6397EB6-468F-44D4-B7DE-73B88157AC38}" srcOrd="0" destOrd="3" presId="urn:microsoft.com/office/officeart/2005/8/layout/hList1"/>
    <dgm:cxn modelId="{6FEB4A34-4244-47F6-83E6-2739859190DC}" srcId="{E0ED2263-13CA-4B04-8648-3BE3EA517325}" destId="{D4DB5DA7-3E3B-4937-810C-D21041412C12}" srcOrd="2" destOrd="0" parTransId="{BA0D1DF6-A1F0-40FF-8C82-B0986CD9F305}" sibTransId="{81E957F3-6705-4CEA-8BF0-617A9C974034}"/>
    <dgm:cxn modelId="{446AC986-90A9-423A-B883-E5512C9FF179}" srcId="{0BBCA150-811C-4692-9DE7-46B614072CA0}" destId="{1E353081-AE39-44B6-BC95-35E1E10356BA}" srcOrd="1" destOrd="0" parTransId="{3076F93B-AC13-499B-97E0-F2CA64233755}" sibTransId="{EF7713C6-B697-4CB7-828A-BEEB87EB546E}"/>
    <dgm:cxn modelId="{085E7200-A157-42E5-9613-05E47F6CABD9}" type="presParOf" srcId="{42833E04-9170-4CB0-8783-E3536971E11D}" destId="{E0DE9B18-B632-43AB-A4A8-FF541AA056F1}" srcOrd="0" destOrd="0" presId="urn:microsoft.com/office/officeart/2005/8/layout/hList1"/>
    <dgm:cxn modelId="{B0E402B3-CEF1-4F67-AD26-B4974BFCE66E}" type="presParOf" srcId="{E0DE9B18-B632-43AB-A4A8-FF541AA056F1}" destId="{981486DA-8AAD-4314-8F35-4346E11DDD28}" srcOrd="0" destOrd="0" presId="urn:microsoft.com/office/officeart/2005/8/layout/hList1"/>
    <dgm:cxn modelId="{42E0C725-9CC7-4886-9435-2476C62397EC}" type="presParOf" srcId="{E0DE9B18-B632-43AB-A4A8-FF541AA056F1}" destId="{A6397EB6-468F-44D4-B7DE-73B88157AC38}" srcOrd="1" destOrd="0" presId="urn:microsoft.com/office/officeart/2005/8/layout/hList1"/>
    <dgm:cxn modelId="{4A5ABE91-B679-4154-BCD2-DF858551F4A2}" type="presParOf" srcId="{42833E04-9170-4CB0-8783-E3536971E11D}" destId="{939E8C4E-DD39-4C49-81D7-F82C2FBC80C8}" srcOrd="1" destOrd="0" presId="urn:microsoft.com/office/officeart/2005/8/layout/hList1"/>
    <dgm:cxn modelId="{4B21DEA4-4362-481E-BE49-05CC86A506B0}" type="presParOf" srcId="{42833E04-9170-4CB0-8783-E3536971E11D}" destId="{4FEA8CAA-3B12-4D01-9423-C469D508D34E}" srcOrd="2" destOrd="0" presId="urn:microsoft.com/office/officeart/2005/8/layout/hList1"/>
    <dgm:cxn modelId="{CB01395A-49E0-4B7A-9FDE-A31B50594B1E}" type="presParOf" srcId="{4FEA8CAA-3B12-4D01-9423-C469D508D34E}" destId="{A6C3CCB9-9CC8-4B19-8DCA-64C4F66B7D9D}" srcOrd="0" destOrd="0" presId="urn:microsoft.com/office/officeart/2005/8/layout/hList1"/>
    <dgm:cxn modelId="{48AC5312-B218-404D-ABC6-6AD5DD739B43}" type="presParOf" srcId="{4FEA8CAA-3B12-4D01-9423-C469D508D34E}" destId="{FF475563-A4DB-47C7-8A49-B2671D4CB8BF}" srcOrd="1" destOrd="0" presId="urn:microsoft.com/office/officeart/2005/8/layout/hList1"/>
    <dgm:cxn modelId="{C74CA580-4148-4709-A264-F266D21CB329}" type="presParOf" srcId="{42833E04-9170-4CB0-8783-E3536971E11D}" destId="{702FE241-1034-4C08-A02F-8A8A8D34CBC5}" srcOrd="3" destOrd="0" presId="urn:microsoft.com/office/officeart/2005/8/layout/hList1"/>
    <dgm:cxn modelId="{9032E1D8-83F5-442E-B552-FB00BEA91C2E}" type="presParOf" srcId="{42833E04-9170-4CB0-8783-E3536971E11D}" destId="{9BE8A3D4-9226-429D-9420-89820EFB3397}" srcOrd="4" destOrd="0" presId="urn:microsoft.com/office/officeart/2005/8/layout/hList1"/>
    <dgm:cxn modelId="{99EDD61D-7072-490F-BE93-13CFF952ED1D}" type="presParOf" srcId="{9BE8A3D4-9226-429D-9420-89820EFB3397}" destId="{A94FB1BC-564D-4A40-AE95-22754B65DD2A}" srcOrd="0" destOrd="0" presId="urn:microsoft.com/office/officeart/2005/8/layout/hList1"/>
    <dgm:cxn modelId="{9B74B679-959E-49BF-ABBF-5730A4730900}" type="presParOf" srcId="{9BE8A3D4-9226-429D-9420-89820EFB3397}" destId="{244FA280-EAEE-412F-979B-2A80E01428C9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9227B7-2FC0-4D74-AA23-D621B31AE8AD}">
      <dsp:nvSpPr>
        <dsp:cNvPr id="0" name=""/>
        <dsp:cNvSpPr/>
      </dsp:nvSpPr>
      <dsp:spPr>
        <a:xfrm>
          <a:off x="0" y="4687"/>
          <a:ext cx="6096000" cy="684450"/>
        </a:xfrm>
        <a:prstGeom prst="roundRect">
          <a:avLst/>
        </a:prstGeom>
        <a:solidFill>
          <a:schemeClr val="tx1">
            <a:lumMod val="65000"/>
            <a:lumOff val="3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200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INFRAESTRUCTURA Y SERVICIOS DE TRANSPORTE</a:t>
          </a:r>
          <a:endParaRPr lang="es-AR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412" y="38099"/>
        <a:ext cx="6029176" cy="617626"/>
      </dsp:txXfrm>
    </dsp:sp>
    <dsp:sp modelId="{1F26C008-5451-458C-B5C9-63CFB7E431ED}">
      <dsp:nvSpPr>
        <dsp:cNvPr id="0" name=""/>
        <dsp:cNvSpPr/>
      </dsp:nvSpPr>
      <dsp:spPr>
        <a:xfrm>
          <a:off x="0" y="696838"/>
          <a:ext cx="6096000" cy="49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AR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Carreteras, ferrocarriles, puertos, pasos de frontera, etc. </a:t>
          </a:r>
          <a:endParaRPr lang="es-AR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696838"/>
        <a:ext cx="6096000" cy="496800"/>
      </dsp:txXfrm>
    </dsp:sp>
    <dsp:sp modelId="{EEF78709-B75B-4887-AFED-6ABF4C7DAD79}">
      <dsp:nvSpPr>
        <dsp:cNvPr id="0" name=""/>
        <dsp:cNvSpPr/>
      </dsp:nvSpPr>
      <dsp:spPr>
        <a:xfrm>
          <a:off x="0" y="1193638"/>
          <a:ext cx="6096000" cy="684450"/>
        </a:xfrm>
        <a:prstGeom prst="roundRect">
          <a:avLst/>
        </a:prstGeom>
        <a:solidFill>
          <a:schemeClr val="tx1">
            <a:lumMod val="65000"/>
            <a:lumOff val="3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200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DESEMPEÑO EMPRESARIO</a:t>
          </a:r>
          <a:endParaRPr lang="es-AR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412" y="1227050"/>
        <a:ext cx="6029176" cy="617626"/>
      </dsp:txXfrm>
    </dsp:sp>
    <dsp:sp modelId="{CC56299E-A4C1-4414-93F4-7182691B86CE}">
      <dsp:nvSpPr>
        <dsp:cNvPr id="0" name=""/>
        <dsp:cNvSpPr/>
      </dsp:nvSpPr>
      <dsp:spPr>
        <a:xfrm>
          <a:off x="0" y="1878088"/>
          <a:ext cx="6096000" cy="7296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AR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Organización del </a:t>
          </a:r>
          <a:r>
            <a:rPr lang="es-AR" sz="1600" i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supply</a:t>
          </a:r>
          <a:r>
            <a:rPr lang="es-AR" sz="1600" i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s-AR" sz="1600" i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chain</a:t>
          </a:r>
          <a:r>
            <a:rPr lang="es-AR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, operadores logísticos, intermediarios</a:t>
          </a:r>
          <a:endParaRPr lang="es-AR" sz="1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es-AR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878088"/>
        <a:ext cx="6096000" cy="729675"/>
      </dsp:txXfrm>
    </dsp:sp>
    <dsp:sp modelId="{2658D6E8-9496-45D4-9B98-BA2EF9FF2D20}">
      <dsp:nvSpPr>
        <dsp:cNvPr id="0" name=""/>
        <dsp:cNvSpPr/>
      </dsp:nvSpPr>
      <dsp:spPr>
        <a:xfrm>
          <a:off x="0" y="2595629"/>
          <a:ext cx="6096000" cy="684450"/>
        </a:xfrm>
        <a:prstGeom prst="roundRect">
          <a:avLst/>
        </a:prstGeom>
        <a:solidFill>
          <a:schemeClr val="tx1">
            <a:lumMod val="65000"/>
            <a:lumOff val="35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200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FACILITACION COMERCIAL</a:t>
          </a:r>
          <a:endParaRPr lang="es-AR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412" y="2629041"/>
        <a:ext cx="6029176" cy="617626"/>
      </dsp:txXfrm>
    </dsp:sp>
    <dsp:sp modelId="{2DCA8379-A516-42A5-8124-27C9244C114D}">
      <dsp:nvSpPr>
        <dsp:cNvPr id="0" name=""/>
        <dsp:cNvSpPr/>
      </dsp:nvSpPr>
      <dsp:spPr>
        <a:xfrm>
          <a:off x="0" y="3292213"/>
          <a:ext cx="6096000" cy="5433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AR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Gestión de fronteras: aduanas, ventanilla única, documentación </a:t>
          </a:r>
          <a:r>
            <a:rPr lang="es-AR" sz="1600" i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paperless</a:t>
          </a:r>
          <a:r>
            <a:rPr lang="es-AR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, etc</a:t>
          </a:r>
          <a:r>
            <a:rPr lang="es-AR" sz="2000" kern="1200" dirty="0" smtClean="0"/>
            <a:t>.</a:t>
          </a:r>
          <a:endParaRPr lang="es-AR" sz="2000" kern="1200" dirty="0"/>
        </a:p>
      </dsp:txBody>
      <dsp:txXfrm>
        <a:off x="0" y="3292213"/>
        <a:ext cx="6096000" cy="5433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EAC9DD-9501-4D50-82B3-6C6172950AA3}">
      <dsp:nvSpPr>
        <dsp:cNvPr id="0" name=""/>
        <dsp:cNvSpPr/>
      </dsp:nvSpPr>
      <dsp:spPr>
        <a:xfrm rot="16200000">
          <a:off x="-803011" y="804085"/>
          <a:ext cx="4401256" cy="2793085"/>
        </a:xfrm>
        <a:prstGeom prst="flowChartManualOperation">
          <a:avLst/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2000" b="1" kern="1200" dirty="0" smtClean="0">
              <a:solidFill>
                <a:schemeClr val="tx1"/>
              </a:solidFill>
            </a:rPr>
            <a:t>Demandas crecientes y concentradas</a:t>
          </a:r>
          <a:endParaRPr lang="es-AR" sz="2000" b="1" kern="1200" dirty="0">
            <a:solidFill>
              <a:schemeClr val="tx1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AR" sz="1600" kern="1200" dirty="0" smtClean="0">
              <a:solidFill>
                <a:schemeClr val="tx1"/>
              </a:solidFill>
            </a:rPr>
            <a:t>Volúmenes crecientes de productos masivos con logísticas dedicadas</a:t>
          </a:r>
          <a:endParaRPr lang="es-AR" sz="1600" kern="1200" dirty="0">
            <a:solidFill>
              <a:schemeClr val="tx1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AR" sz="1600" kern="1200" dirty="0" smtClean="0">
              <a:solidFill>
                <a:schemeClr val="tx1"/>
              </a:solidFill>
            </a:rPr>
            <a:t>Y de productos de mayor valor agregado, con logísticas de calidad</a:t>
          </a:r>
          <a:endParaRPr lang="es-AR" sz="1600" kern="1200" dirty="0">
            <a:solidFill>
              <a:schemeClr val="tx1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AR" sz="1600" kern="1200" dirty="0">
              <a:solidFill>
                <a:schemeClr val="tx1"/>
              </a:solidFill>
            </a:rPr>
            <a:t>Crecimiento del consumo </a:t>
          </a:r>
          <a:r>
            <a:rPr lang="es-AR" sz="1600" kern="1200" dirty="0" smtClean="0">
              <a:solidFill>
                <a:schemeClr val="tx1"/>
              </a:solidFill>
            </a:rPr>
            <a:t>interno</a:t>
          </a:r>
          <a:endParaRPr lang="es-AR" sz="1600" kern="1200" dirty="0">
            <a:solidFill>
              <a:schemeClr val="tx1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AR" sz="1600" kern="1200" dirty="0">
              <a:solidFill>
                <a:schemeClr val="tx1"/>
              </a:solidFill>
            </a:rPr>
            <a:t>Clientes </a:t>
          </a:r>
          <a:r>
            <a:rPr lang="es-AR" sz="1600" kern="1200" dirty="0" smtClean="0">
              <a:solidFill>
                <a:schemeClr val="tx1"/>
              </a:solidFill>
            </a:rPr>
            <a:t>más </a:t>
          </a:r>
          <a:r>
            <a:rPr lang="es-AR" sz="1600" kern="1200" dirty="0">
              <a:solidFill>
                <a:schemeClr val="tx1"/>
              </a:solidFill>
            </a:rPr>
            <a:t>exigentes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AR" sz="1800" kern="1200" dirty="0">
            <a:solidFill>
              <a:schemeClr val="tx1"/>
            </a:solidFill>
          </a:endParaRPr>
        </a:p>
      </dsp:txBody>
      <dsp:txXfrm rot="5400000">
        <a:off x="1075" y="880250"/>
        <a:ext cx="2793085" cy="2640754"/>
      </dsp:txXfrm>
    </dsp:sp>
    <dsp:sp modelId="{807D5627-3BA9-49A4-8462-0198A7432C75}">
      <dsp:nvSpPr>
        <dsp:cNvPr id="0" name=""/>
        <dsp:cNvSpPr/>
      </dsp:nvSpPr>
      <dsp:spPr>
        <a:xfrm rot="16200000">
          <a:off x="2199555" y="804085"/>
          <a:ext cx="4401256" cy="2793085"/>
        </a:xfrm>
        <a:prstGeom prst="flowChartManualOperation">
          <a:avLst/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2000" b="1" kern="1200" dirty="0" smtClean="0">
              <a:solidFill>
                <a:schemeClr val="tx1"/>
              </a:solidFill>
            </a:rPr>
            <a:t>Buques y puertos</a:t>
          </a:r>
          <a:endParaRPr lang="es-AR" sz="2000" b="1" kern="1200" dirty="0">
            <a:solidFill>
              <a:schemeClr val="tx1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600" kern="1200" dirty="0" smtClean="0">
              <a:solidFill>
                <a:schemeClr val="tx1"/>
              </a:solidFill>
            </a:rPr>
            <a:t>Buques de mayor porte por impacto de mayor demanda y ampliación del Canal de Panamá</a:t>
          </a:r>
          <a:endParaRPr lang="es-AR" sz="1600" kern="1200" dirty="0">
            <a:solidFill>
              <a:schemeClr val="tx1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600" kern="1200" dirty="0" smtClean="0">
              <a:solidFill>
                <a:schemeClr val="tx1"/>
              </a:solidFill>
            </a:rPr>
            <a:t>Infraestructuras para atenderlos, rutas con transbordos, concentración de operadores</a:t>
          </a:r>
          <a:endParaRPr lang="es-AR" sz="1600" kern="1200" dirty="0">
            <a:solidFill>
              <a:schemeClr val="tx1"/>
            </a:solidFill>
          </a:endParaRPr>
        </a:p>
      </dsp:txBody>
      <dsp:txXfrm rot="5400000">
        <a:off x="3003641" y="880250"/>
        <a:ext cx="2793085" cy="2640754"/>
      </dsp:txXfrm>
    </dsp:sp>
    <dsp:sp modelId="{639E1458-CC52-4368-8111-AAD144EB40DC}">
      <dsp:nvSpPr>
        <dsp:cNvPr id="0" name=""/>
        <dsp:cNvSpPr/>
      </dsp:nvSpPr>
      <dsp:spPr>
        <a:xfrm rot="16200000">
          <a:off x="5202122" y="804085"/>
          <a:ext cx="4401256" cy="2793085"/>
        </a:xfrm>
        <a:prstGeom prst="flowChartManualOperation">
          <a:avLst/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2000" b="1" kern="1200" dirty="0" smtClean="0">
              <a:solidFill>
                <a:schemeClr val="tx1"/>
              </a:solidFill>
            </a:rPr>
            <a:t>Transporte eco-eficiente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AR" sz="1600" kern="1200" dirty="0" smtClean="0">
              <a:solidFill>
                <a:schemeClr val="tx1"/>
              </a:solidFill>
            </a:rPr>
            <a:t>Acuerdos internacionales para sistemas de transporte bajos en carbono</a:t>
          </a:r>
          <a:endParaRPr lang="es-AR" sz="1600" kern="1200" dirty="0">
            <a:solidFill>
              <a:schemeClr val="tx1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AR" sz="1600" kern="1200" dirty="0" smtClean="0">
              <a:solidFill>
                <a:schemeClr val="tx1"/>
              </a:solidFill>
            </a:rPr>
            <a:t>Presión de los consumidores por huellas de carbono reducidas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AR" sz="1600" kern="1200" dirty="0" smtClean="0">
              <a:solidFill>
                <a:schemeClr val="tx1"/>
              </a:solidFill>
            </a:rPr>
            <a:t>Riesgos de “proteccionismo verde”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AR" sz="1600" kern="1200" dirty="0" smtClean="0">
            <a:solidFill>
              <a:schemeClr val="tx1"/>
            </a:solidFill>
          </a:endParaRPr>
        </a:p>
      </dsp:txBody>
      <dsp:txXfrm rot="5400000">
        <a:off x="6006208" y="880250"/>
        <a:ext cx="2793085" cy="264075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6A24C4-DE34-4B0A-B7E3-4057064B8951}">
      <dsp:nvSpPr>
        <dsp:cNvPr id="0" name=""/>
        <dsp:cNvSpPr/>
      </dsp:nvSpPr>
      <dsp:spPr>
        <a:xfrm rot="5400000">
          <a:off x="3646763" y="-1269907"/>
          <a:ext cx="997032" cy="3901440"/>
        </a:xfrm>
        <a:prstGeom prst="round2SameRect">
          <a:avLst/>
        </a:prstGeom>
        <a:solidFill>
          <a:srgbClr val="C4C2A0">
            <a:alpha val="90000"/>
          </a:srgbClr>
        </a:solidFill>
        <a:ln w="635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AR" sz="15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Continuar con lo que venimos haciendo</a:t>
          </a:r>
          <a:endParaRPr lang="es-AR" sz="15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AR" sz="15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Mantener las tendencias en la inversión y gestión de los últimos años</a:t>
          </a:r>
          <a:endParaRPr lang="es-AR" sz="15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194560" y="230967"/>
        <a:ext cx="3852769" cy="899690"/>
      </dsp:txXfrm>
    </dsp:sp>
    <dsp:sp modelId="{44615DAE-5ED6-4B3B-975F-F4D8772A5896}">
      <dsp:nvSpPr>
        <dsp:cNvPr id="0" name=""/>
        <dsp:cNvSpPr/>
      </dsp:nvSpPr>
      <dsp:spPr>
        <a:xfrm>
          <a:off x="0" y="62"/>
          <a:ext cx="2194560" cy="1361498"/>
        </a:xfrm>
        <a:prstGeom prst="roundRect">
          <a:avLst/>
        </a:prstGeom>
        <a:solidFill>
          <a:srgbClr val="C4C2A0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altLang="es-AR" sz="1700" b="1" kern="1200" dirty="0" smtClean="0">
              <a:solidFill>
                <a:schemeClr val="tx1"/>
              </a:solidFill>
              <a:latin typeface="Arial" panose="020B0604020202020204" pitchFamily="34" charset="0"/>
              <a:ea typeface="ヒラギノ角ゴ Pro W3" pitchFamily="-84" charset="-128"/>
              <a:cs typeface="Arial" panose="020B0604020202020204" pitchFamily="34" charset="0"/>
            </a:rPr>
            <a:t>I – STATUS QUO</a:t>
          </a:r>
        </a:p>
      </dsp:txBody>
      <dsp:txXfrm>
        <a:off x="66463" y="66525"/>
        <a:ext cx="2061634" cy="1228572"/>
      </dsp:txXfrm>
    </dsp:sp>
    <dsp:sp modelId="{8D58291D-AC26-456E-8C7C-CECA03AF2850}">
      <dsp:nvSpPr>
        <dsp:cNvPr id="0" name=""/>
        <dsp:cNvSpPr/>
      </dsp:nvSpPr>
      <dsp:spPr>
        <a:xfrm rot="5400000">
          <a:off x="3646763" y="189291"/>
          <a:ext cx="997032" cy="3901440"/>
        </a:xfrm>
        <a:prstGeom prst="round2SameRect">
          <a:avLst/>
        </a:prstGeom>
        <a:solidFill>
          <a:srgbClr val="C4C2A0">
            <a:alpha val="90000"/>
          </a:srgbClr>
        </a:solidFill>
        <a:ln w="635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AR" sz="15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Incrementar la inversión y procurar mejorar los múltiples factores que determinan el desempeño logístico </a:t>
          </a:r>
          <a:endParaRPr lang="es-AR" sz="15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194560" y="1690166"/>
        <a:ext cx="3852769" cy="899690"/>
      </dsp:txXfrm>
    </dsp:sp>
    <dsp:sp modelId="{0EB06C20-55EF-4D79-B8F4-32CEA209CF0C}">
      <dsp:nvSpPr>
        <dsp:cNvPr id="0" name=""/>
        <dsp:cNvSpPr/>
      </dsp:nvSpPr>
      <dsp:spPr>
        <a:xfrm>
          <a:off x="0" y="1459262"/>
          <a:ext cx="2194560" cy="1361498"/>
        </a:xfrm>
        <a:prstGeom prst="roundRect">
          <a:avLst/>
        </a:prstGeom>
        <a:solidFill>
          <a:srgbClr val="C4C2A0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altLang="es-AR" sz="1700" b="1" kern="1200" dirty="0" smtClean="0">
              <a:solidFill>
                <a:schemeClr val="tx1"/>
              </a:solidFill>
              <a:latin typeface="Arial" panose="020B0604020202020204" pitchFamily="34" charset="0"/>
              <a:ea typeface="ヒラギノ角ゴ Pro W3" pitchFamily="-84" charset="-128"/>
              <a:cs typeface="Arial" panose="020B0604020202020204" pitchFamily="34" charset="0"/>
            </a:rPr>
            <a:t>II- UNA APUESTA A LA PRODUCTIVIDAD</a:t>
          </a:r>
          <a:endParaRPr lang="es-AR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463" y="1525725"/>
        <a:ext cx="2061634" cy="1228572"/>
      </dsp:txXfrm>
    </dsp:sp>
    <dsp:sp modelId="{5118F9A1-6920-48BB-B936-071E82313082}">
      <dsp:nvSpPr>
        <dsp:cNvPr id="0" name=""/>
        <dsp:cNvSpPr/>
      </dsp:nvSpPr>
      <dsp:spPr>
        <a:xfrm rot="5400000">
          <a:off x="3646763" y="1648491"/>
          <a:ext cx="997032" cy="3901440"/>
        </a:xfrm>
        <a:prstGeom prst="round2SameRect">
          <a:avLst/>
        </a:prstGeom>
        <a:solidFill>
          <a:srgbClr val="C4C2A0">
            <a:alpha val="90000"/>
          </a:srgbClr>
        </a:solidFill>
        <a:ln w="635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AR" sz="15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A lo anterior, sumarle un objetivo que apunta a la reducción de costos sociales y la mayor eco-eficiencia del sistema de transporte</a:t>
          </a:r>
          <a:endParaRPr lang="es-AR" sz="15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194560" y="3149366"/>
        <a:ext cx="3852769" cy="899690"/>
      </dsp:txXfrm>
    </dsp:sp>
    <dsp:sp modelId="{FB5C1DA6-F0E3-418A-969B-34C331DC3BB0}">
      <dsp:nvSpPr>
        <dsp:cNvPr id="0" name=""/>
        <dsp:cNvSpPr/>
      </dsp:nvSpPr>
      <dsp:spPr>
        <a:xfrm>
          <a:off x="0" y="2918462"/>
          <a:ext cx="2194560" cy="1361498"/>
        </a:xfrm>
        <a:prstGeom prst="roundRect">
          <a:avLst/>
        </a:prstGeom>
        <a:solidFill>
          <a:srgbClr val="C4C2A0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altLang="es-AR" sz="1700" b="1" kern="1200" dirty="0" smtClean="0">
              <a:solidFill>
                <a:schemeClr val="tx1"/>
              </a:solidFill>
              <a:latin typeface="Arial" panose="020B0604020202020204" pitchFamily="34" charset="0"/>
              <a:ea typeface="ヒラギノ角ゴ Pro W3" pitchFamily="-84" charset="-128"/>
              <a:cs typeface="Arial" panose="020B0604020202020204" pitchFamily="34" charset="0"/>
            </a:rPr>
            <a:t>III - CAMBIO EN LA MATRIZ MODAL </a:t>
          </a:r>
          <a:endParaRPr lang="es-AR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463" y="2984925"/>
        <a:ext cx="2061634" cy="122857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1486DA-8AAD-4314-8F35-4346E11DDD28}">
      <dsp:nvSpPr>
        <dsp:cNvPr id="0" name=""/>
        <dsp:cNvSpPr/>
      </dsp:nvSpPr>
      <dsp:spPr>
        <a:xfrm>
          <a:off x="2434" y="98024"/>
          <a:ext cx="2374118" cy="94964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100" b="1" kern="1200" dirty="0" smtClean="0">
              <a:solidFill>
                <a:schemeClr val="tx1"/>
              </a:solidFill>
            </a:rPr>
            <a:t>Inversión en infraestructura</a:t>
          </a:r>
          <a:endParaRPr lang="es-AR" sz="2100" b="1" kern="1200" dirty="0">
            <a:solidFill>
              <a:schemeClr val="tx1"/>
            </a:solidFill>
          </a:endParaRPr>
        </a:p>
      </dsp:txBody>
      <dsp:txXfrm>
        <a:off x="2434" y="98024"/>
        <a:ext cx="2374118" cy="949647"/>
      </dsp:txXfrm>
    </dsp:sp>
    <dsp:sp modelId="{A6397EB6-468F-44D4-B7DE-73B88157AC38}">
      <dsp:nvSpPr>
        <dsp:cNvPr id="0" name=""/>
        <dsp:cNvSpPr/>
      </dsp:nvSpPr>
      <dsp:spPr>
        <a:xfrm>
          <a:off x="2434" y="1047672"/>
          <a:ext cx="2374118" cy="3255559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800" kern="1200" dirty="0" smtClean="0"/>
            <a:t>Mejor uso de los recursos en todo el ciclo de los proyectos</a:t>
          </a:r>
          <a:endParaRPr lang="es-AR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AR" sz="1800" kern="1200" dirty="0" smtClean="0"/>
            <a:t>Gestión de activos, mantenimiento</a:t>
          </a:r>
          <a:endParaRPr lang="es-AR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AR" sz="1800" kern="1200" dirty="0" smtClean="0"/>
            <a:t>Gestión de la demanda</a:t>
          </a:r>
          <a:endParaRPr lang="es-AR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AR" sz="1800" kern="1200" dirty="0" smtClean="0"/>
            <a:t>Optimización en el uso de las fuentes de financiamiento</a:t>
          </a:r>
          <a:endParaRPr lang="es-AR" sz="1800" kern="1200" dirty="0"/>
        </a:p>
      </dsp:txBody>
      <dsp:txXfrm>
        <a:off x="2434" y="1047672"/>
        <a:ext cx="2374118" cy="3255559"/>
      </dsp:txXfrm>
    </dsp:sp>
    <dsp:sp modelId="{A6C3CCB9-9CC8-4B19-8DCA-64C4F66B7D9D}">
      <dsp:nvSpPr>
        <dsp:cNvPr id="0" name=""/>
        <dsp:cNvSpPr/>
      </dsp:nvSpPr>
      <dsp:spPr>
        <a:xfrm>
          <a:off x="2708930" y="98024"/>
          <a:ext cx="2374118" cy="94964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100" b="1" kern="1200" dirty="0" smtClean="0">
              <a:solidFill>
                <a:schemeClr val="tx1"/>
              </a:solidFill>
            </a:rPr>
            <a:t>Capacidad institucional</a:t>
          </a:r>
          <a:endParaRPr lang="es-AR" sz="2100" b="1" kern="1200" dirty="0">
            <a:solidFill>
              <a:schemeClr val="tx1"/>
            </a:solidFill>
          </a:endParaRPr>
        </a:p>
      </dsp:txBody>
      <dsp:txXfrm>
        <a:off x="2708930" y="98024"/>
        <a:ext cx="2374118" cy="949647"/>
      </dsp:txXfrm>
    </dsp:sp>
    <dsp:sp modelId="{FF475563-A4DB-47C7-8A49-B2671D4CB8BF}">
      <dsp:nvSpPr>
        <dsp:cNvPr id="0" name=""/>
        <dsp:cNvSpPr/>
      </dsp:nvSpPr>
      <dsp:spPr>
        <a:xfrm>
          <a:off x="2708930" y="1047672"/>
          <a:ext cx="2374118" cy="3255559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AR" sz="1800" kern="1200" dirty="0" smtClean="0"/>
            <a:t>En todas las funciones del Estado: análisis y políticas, planificación, desarrollo de proyectos, estructuración de APP, contratación, supervisión de obras, fiscalización, regulación, análisis ex post</a:t>
          </a:r>
          <a:endParaRPr lang="es-AR" sz="1800" kern="1200" dirty="0"/>
        </a:p>
      </dsp:txBody>
      <dsp:txXfrm>
        <a:off x="2708930" y="1047672"/>
        <a:ext cx="2374118" cy="3255559"/>
      </dsp:txXfrm>
    </dsp:sp>
    <dsp:sp modelId="{A94FB1BC-564D-4A40-AE95-22754B65DD2A}">
      <dsp:nvSpPr>
        <dsp:cNvPr id="0" name=""/>
        <dsp:cNvSpPr/>
      </dsp:nvSpPr>
      <dsp:spPr>
        <a:xfrm>
          <a:off x="5415425" y="98024"/>
          <a:ext cx="2374118" cy="94964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100" b="1" kern="1200" dirty="0" smtClean="0">
              <a:solidFill>
                <a:schemeClr val="tx1"/>
              </a:solidFill>
            </a:rPr>
            <a:t>Capital humano</a:t>
          </a:r>
          <a:endParaRPr lang="es-AR" sz="2100" b="1" kern="1200" dirty="0">
            <a:solidFill>
              <a:schemeClr val="tx1"/>
            </a:solidFill>
          </a:endParaRPr>
        </a:p>
      </dsp:txBody>
      <dsp:txXfrm>
        <a:off x="5415425" y="98024"/>
        <a:ext cx="2374118" cy="949647"/>
      </dsp:txXfrm>
    </dsp:sp>
    <dsp:sp modelId="{244FA280-EAEE-412F-979B-2A80E01428C9}">
      <dsp:nvSpPr>
        <dsp:cNvPr id="0" name=""/>
        <dsp:cNvSpPr/>
      </dsp:nvSpPr>
      <dsp:spPr>
        <a:xfrm>
          <a:off x="5415425" y="1047672"/>
          <a:ext cx="2374118" cy="3255559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AR" sz="1800" kern="1200" dirty="0" smtClean="0"/>
            <a:t>Capacitación en todas las áreas de competencia y niveles</a:t>
          </a:r>
          <a:endParaRPr lang="es-AR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AR" sz="1800" kern="1200" dirty="0" smtClean="0"/>
            <a:t>Adecuación a cambios tecnológicos</a:t>
          </a:r>
          <a:endParaRPr lang="es-AR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AR" sz="1800" kern="1200" dirty="0" smtClean="0"/>
            <a:t>Desarrollo de capacidad empresarial</a:t>
          </a:r>
          <a:endParaRPr lang="es-AR" sz="1800" kern="1200" dirty="0"/>
        </a:p>
      </dsp:txBody>
      <dsp:txXfrm>
        <a:off x="5415425" y="1047672"/>
        <a:ext cx="2374118" cy="32555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585769" y="9099282"/>
            <a:ext cx="380101" cy="15896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800" b="0">
                <a:cs typeface="+mn-cs"/>
              </a:defRPr>
            </a:lvl1pPr>
          </a:lstStyle>
          <a:p>
            <a:pPr>
              <a:defRPr/>
            </a:pPr>
            <a:fld id="{BA34097F-D572-4340-B9D7-651D3F4D9A3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0725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12297" y="4417699"/>
            <a:ext cx="5736505" cy="458620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1826" tIns="45107" rIns="91826" bIns="4510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</p:txBody>
      </p:sp>
      <p:sp>
        <p:nvSpPr>
          <p:cNvPr id="13315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19125" y="214313"/>
            <a:ext cx="5721350" cy="39624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2" name="Rectangle 4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6733674" y="9116768"/>
            <a:ext cx="232196" cy="14148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800" b="0">
                <a:cs typeface="+mn-cs"/>
              </a:defRPr>
            </a:lvl1pPr>
          </a:lstStyle>
          <a:p>
            <a:pPr>
              <a:defRPr/>
            </a:pPr>
            <a:fld id="{9B830DA3-C633-4CA6-80DF-5B6D97F42A6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2047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177800" indent="-177800" algn="l" rtl="0" eaLnBrk="0" fontAlgn="base" hangingPunct="0">
      <a:spcBef>
        <a:spcPct val="100000"/>
      </a:spcBef>
      <a:spcAft>
        <a:spcPct val="0"/>
      </a:spcAft>
      <a:buFont typeface="Webdings" pitchFamily="18" charset="2"/>
      <a:buChar char="4"/>
      <a:defRPr sz="1000" kern="1200">
        <a:solidFill>
          <a:schemeClr val="tx1"/>
        </a:solidFill>
        <a:latin typeface="Arial" charset="0"/>
        <a:ea typeface="+mn-ea"/>
        <a:cs typeface="+mn-cs"/>
      </a:defRPr>
    </a:lvl1pPr>
    <a:lvl2pPr marL="342900" indent="-163513" algn="l" rtl="0" eaLnBrk="0" fontAlgn="base" hangingPunct="0">
      <a:lnSpc>
        <a:spcPct val="85000"/>
      </a:lnSpc>
      <a:spcBef>
        <a:spcPct val="45000"/>
      </a:spcBef>
      <a:spcAft>
        <a:spcPct val="0"/>
      </a:spcAft>
      <a:buChar char="–"/>
      <a:defRPr sz="1000" kern="1200">
        <a:solidFill>
          <a:schemeClr val="tx1"/>
        </a:solidFill>
        <a:latin typeface="Arial" charset="0"/>
        <a:ea typeface="+mn-ea"/>
        <a:cs typeface="+mn-cs"/>
      </a:defRPr>
    </a:lvl2pPr>
    <a:lvl3pPr marL="1143000" indent="-228600" algn="l" rtl="0" eaLnBrk="0" fontAlgn="base" hangingPunct="0">
      <a:lnSpc>
        <a:spcPct val="85000"/>
      </a:lnSpc>
      <a:spcBef>
        <a:spcPct val="45000"/>
      </a:spcBef>
      <a:spcAft>
        <a:spcPct val="0"/>
      </a:spcAft>
      <a:buFont typeface="Webdings" pitchFamily="18" charset="2"/>
      <a:defRPr sz="1000" kern="1200">
        <a:solidFill>
          <a:schemeClr val="tx1"/>
        </a:solidFill>
        <a:latin typeface="Arial" charset="0"/>
        <a:ea typeface="+mn-ea"/>
        <a:cs typeface="+mn-cs"/>
      </a:defRPr>
    </a:lvl3pPr>
    <a:lvl4pPr marL="1600200" indent="-228600" algn="l" rtl="0" eaLnBrk="0" fontAlgn="base" hangingPunct="0">
      <a:lnSpc>
        <a:spcPct val="85000"/>
      </a:lnSpc>
      <a:spcBef>
        <a:spcPct val="4500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Book Antiqua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080"/>
          <p:cNvSpPr txBox="1">
            <a:spLocks noChangeArrowheads="1"/>
          </p:cNvSpPr>
          <p:nvPr/>
        </p:nvSpPr>
        <p:spPr bwMode="auto">
          <a:xfrm>
            <a:off x="9383713" y="6715125"/>
            <a:ext cx="141287" cy="13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r" eaLnBrk="0" hangingPunct="0">
              <a:defRPr/>
            </a:pPr>
            <a:fld id="{E62C61D7-4CEF-4F11-AFA5-5143629C8E62}" type="slidenum">
              <a:rPr lang="en-US" sz="900" b="0">
                <a:cs typeface="+mn-cs"/>
              </a:rPr>
              <a:pPr algn="r" eaLnBrk="0" hangingPunct="0">
                <a:defRPr/>
              </a:pPr>
              <a:t>‹Nº›</a:t>
            </a:fld>
            <a:endParaRPr lang="en-US" sz="900" b="0">
              <a:cs typeface="+mn-cs"/>
            </a:endParaRPr>
          </a:p>
        </p:txBody>
      </p:sp>
      <p:sp>
        <p:nvSpPr>
          <p:cNvPr id="514056" name="Rectangle 1032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2743200"/>
            <a:ext cx="6705600" cy="2971800"/>
          </a:xfrm>
        </p:spPr>
        <p:txBody>
          <a:bodyPr/>
          <a:lstStyle>
            <a:lvl1pPr>
              <a:defRPr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452438" lvl="1" indent="153988">
              <a:defRPr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514058" name="Rectangle 1034"/>
          <p:cNvSpPr>
            <a:spLocks noGrp="1" noChangeArrowheads="1"/>
          </p:cNvSpPr>
          <p:nvPr>
            <p:ph type="ctrTitle"/>
          </p:nvPr>
        </p:nvSpPr>
        <p:spPr>
          <a:xfrm>
            <a:off x="1600200" y="1219200"/>
            <a:ext cx="6705600" cy="1143000"/>
          </a:xfrm>
        </p:spPr>
        <p:txBody>
          <a:bodyPr tIns="45720" bIns="45720"/>
          <a:lstStyle>
            <a:lvl1pPr>
              <a:defRPr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5134" y="381000"/>
            <a:ext cx="8786872" cy="960438"/>
          </a:xfrm>
        </p:spPr>
        <p:txBody>
          <a:bodyPr/>
          <a:lstStyle>
            <a:lvl1pPr>
              <a:lnSpc>
                <a:spcPts val="2400"/>
              </a:lnSpc>
              <a:defRPr sz="22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758280"/>
            <a:ext cx="8763000" cy="4191000"/>
          </a:xfrm>
        </p:spPr>
        <p:txBody>
          <a:bodyPr/>
          <a:lstStyle>
            <a:lvl1pPr>
              <a:lnSpc>
                <a:spcPts val="2200"/>
              </a:lnSpc>
              <a:spcBef>
                <a:spcPts val="1200"/>
              </a:spcBef>
              <a:spcAft>
                <a:spcPts val="600"/>
              </a:spcAft>
              <a:defRPr sz="2000" b="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lnSpc>
                <a:spcPts val="2000"/>
              </a:lnSpc>
              <a:spcBef>
                <a:spcPts val="600"/>
              </a:spcBef>
              <a:spcAft>
                <a:spcPts val="600"/>
              </a:spcAft>
              <a:defRPr sz="1800"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>
              <a:lnSpc>
                <a:spcPts val="1800"/>
              </a:lnSpc>
              <a:spcBef>
                <a:spcPts val="300"/>
              </a:spcBef>
              <a:spcAft>
                <a:spcPts val="600"/>
              </a:spcAft>
              <a:defRPr sz="1600"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</a:lstStyle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</p:txBody>
      </p:sp>
      <p:cxnSp>
        <p:nvCxnSpPr>
          <p:cNvPr id="5" name="Conector recto 4"/>
          <p:cNvCxnSpPr/>
          <p:nvPr userDrawn="1"/>
        </p:nvCxnSpPr>
        <p:spPr bwMode="auto">
          <a:xfrm>
            <a:off x="665134" y="1556792"/>
            <a:ext cx="8786872" cy="0"/>
          </a:xfrm>
          <a:prstGeom prst="line">
            <a:avLst/>
          </a:prstGeom>
          <a:solidFill>
            <a:schemeClr val="bg1"/>
          </a:solidFill>
          <a:ln w="9525" cap="flat" cmpd="sng" algn="ctr">
            <a:solidFill>
              <a:schemeClr val="accent6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4"/>
            <a:ext cx="8416925" cy="1362075"/>
          </a:xfrm>
        </p:spPr>
        <p:txBody>
          <a:bodyPr anchor="t"/>
          <a:lstStyle>
            <a:lvl1pPr algn="l">
              <a:defRPr sz="4000" b="1" cap="all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16925" cy="1500187"/>
          </a:xfrm>
        </p:spPr>
        <p:txBody>
          <a:bodyPr anchor="b"/>
          <a:lstStyle>
            <a:lvl1pPr marL="0" indent="0">
              <a:buNone/>
              <a:defRPr sz="20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14264"/>
            <a:ext cx="4305300" cy="4191000"/>
          </a:xfrm>
        </p:spPr>
        <p:txBody>
          <a:bodyPr/>
          <a:lstStyle>
            <a:lvl1pPr>
              <a:defRPr sz="20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1800"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>
              <a:defRPr sz="1600"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>
              <a:defRPr sz="1400"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>
              <a:defRPr sz="1400"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01" y="1614264"/>
            <a:ext cx="4305300" cy="4191000"/>
          </a:xfrm>
        </p:spPr>
        <p:txBody>
          <a:bodyPr/>
          <a:lstStyle>
            <a:lvl1pPr>
              <a:defRPr sz="20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1800"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>
              <a:defRPr sz="1600"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>
              <a:defRPr sz="1400"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>
              <a:defRPr sz="1400"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cxnSp>
        <p:nvCxnSpPr>
          <p:cNvPr id="5" name="Conector recto 4"/>
          <p:cNvCxnSpPr/>
          <p:nvPr userDrawn="1"/>
        </p:nvCxnSpPr>
        <p:spPr bwMode="auto">
          <a:xfrm>
            <a:off x="629036" y="1484784"/>
            <a:ext cx="8786872" cy="0"/>
          </a:xfrm>
          <a:prstGeom prst="line">
            <a:avLst/>
          </a:prstGeom>
          <a:solidFill>
            <a:schemeClr val="bg1"/>
          </a:solidFill>
          <a:ln w="9525" cap="flat" cmpd="sng" algn="ctr">
            <a:solidFill>
              <a:schemeClr val="accent6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2" y="274638"/>
            <a:ext cx="8912225" cy="1143000"/>
          </a:xfrm>
        </p:spPr>
        <p:txBody>
          <a:bodyPr/>
          <a:lstStyle>
            <a:lvl1pPr>
              <a:defRPr baseline="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646262"/>
            <a:ext cx="4375150" cy="639762"/>
          </a:xfrm>
        </p:spPr>
        <p:txBody>
          <a:bodyPr anchor="ctr"/>
          <a:lstStyle>
            <a:lvl1pPr marL="0" indent="0" algn="ctr">
              <a:buNone/>
              <a:defRPr sz="2000" b="1" baseline="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286024"/>
            <a:ext cx="4375150" cy="3951288"/>
          </a:xfrm>
        </p:spPr>
        <p:txBody>
          <a:bodyPr/>
          <a:lstStyle>
            <a:lvl1pPr>
              <a:defRPr sz="1800" baseline="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1600"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>
              <a:defRPr sz="1400"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>
              <a:defRPr sz="1200"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>
              <a:defRPr sz="1200"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0790" y="1646262"/>
            <a:ext cx="4376737" cy="639762"/>
          </a:xfrm>
        </p:spPr>
        <p:txBody>
          <a:bodyPr anchor="ctr"/>
          <a:lstStyle>
            <a:lvl1pPr marL="0" indent="0" algn="ctr">
              <a:buNone/>
              <a:defRPr lang="en-US" sz="2000" b="1" baseline="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0790" y="2286024"/>
            <a:ext cx="4376737" cy="3951288"/>
          </a:xfrm>
        </p:spPr>
        <p:txBody>
          <a:bodyPr/>
          <a:lstStyle>
            <a:lvl1pPr>
              <a:defRPr sz="18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1600"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>
              <a:defRPr sz="1400"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>
              <a:defRPr sz="1200"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>
              <a:defRPr sz="1200"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cxnSp>
        <p:nvCxnSpPr>
          <p:cNvPr id="7" name="Conector recto 6"/>
          <p:cNvCxnSpPr/>
          <p:nvPr userDrawn="1"/>
        </p:nvCxnSpPr>
        <p:spPr bwMode="auto">
          <a:xfrm>
            <a:off x="629036" y="1484784"/>
            <a:ext cx="8786872" cy="0"/>
          </a:xfrm>
          <a:prstGeom prst="line">
            <a:avLst/>
          </a:prstGeom>
          <a:solidFill>
            <a:schemeClr val="bg1"/>
          </a:solidFill>
          <a:ln w="9525" cap="flat" cmpd="sng" algn="ctr">
            <a:solidFill>
              <a:schemeClr val="accent6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2" y="381000"/>
            <a:ext cx="8811518" cy="960438"/>
          </a:xfrm>
        </p:spPr>
        <p:txBody>
          <a:bodyPr/>
          <a:lstStyle>
            <a:lvl1pPr>
              <a:lnSpc>
                <a:spcPts val="2200"/>
              </a:lnSpc>
              <a:defRPr sz="22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cxnSp>
        <p:nvCxnSpPr>
          <p:cNvPr id="3" name="Conector recto 2"/>
          <p:cNvCxnSpPr/>
          <p:nvPr userDrawn="1"/>
        </p:nvCxnSpPr>
        <p:spPr bwMode="auto">
          <a:xfrm>
            <a:off x="665134" y="1556792"/>
            <a:ext cx="8786872" cy="0"/>
          </a:xfrm>
          <a:prstGeom prst="line">
            <a:avLst/>
          </a:prstGeom>
          <a:solidFill>
            <a:schemeClr val="bg1"/>
          </a:solidFill>
          <a:ln w="9525" cap="flat" cmpd="sng" algn="ctr">
            <a:solidFill>
              <a:schemeClr val="accent6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2" y="273050"/>
            <a:ext cx="3257550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1913" y="273054"/>
            <a:ext cx="553561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2" y="1435103"/>
            <a:ext cx="325755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5" y="4800600"/>
            <a:ext cx="5940425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5" y="612775"/>
            <a:ext cx="594042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5" y="5367338"/>
            <a:ext cx="594042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381000"/>
            <a:ext cx="2247900" cy="5334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591300" cy="53340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37853" y="1122363"/>
            <a:ext cx="7427119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37853" y="3602038"/>
            <a:ext cx="7427119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AR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AR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FEDB82-3478-4F24-895B-F5ABD2FBB192}" type="slidenum">
              <a:rPr lang="es-ES" altLang="es-AR">
                <a:solidFill>
                  <a:srgbClr val="000000"/>
                </a:solidFill>
              </a:rPr>
              <a:pPr/>
              <a:t>‹Nº›</a:t>
            </a:fld>
            <a:endParaRPr lang="es-ES" altLang="es-A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0246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AR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AR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B0275B-E010-443D-B673-95BD6F9AEB41}" type="slidenum">
              <a:rPr lang="es-ES" altLang="es-AR">
                <a:solidFill>
                  <a:srgbClr val="000000"/>
                </a:solidFill>
              </a:rPr>
              <a:pPr/>
              <a:t>‹Nº›</a:t>
            </a:fld>
            <a:endParaRPr lang="es-ES" altLang="es-A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0817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75662" y="1709739"/>
            <a:ext cx="854118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75662" y="4589464"/>
            <a:ext cx="8541187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AR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AR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8CC7A8-F3D3-4A3B-9538-C08484E4B7C8}" type="slidenum">
              <a:rPr lang="es-ES" altLang="es-AR">
                <a:solidFill>
                  <a:srgbClr val="000000"/>
                </a:solidFill>
              </a:rPr>
              <a:pPr/>
              <a:t>‹Nº›</a:t>
            </a:fld>
            <a:endParaRPr lang="es-ES" altLang="es-A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4274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95141" y="1600201"/>
            <a:ext cx="4373748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5033936" y="1600201"/>
            <a:ext cx="4373748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AR">
              <a:solidFill>
                <a:srgbClr val="000000"/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AR">
              <a:solidFill>
                <a:srgbClr val="000000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DAFE4C-9F92-447F-9EBC-8999749EBECB}" type="slidenum">
              <a:rPr lang="es-ES" altLang="es-AR">
                <a:solidFill>
                  <a:srgbClr val="000000"/>
                </a:solidFill>
              </a:rPr>
              <a:pPr/>
              <a:t>‹Nº›</a:t>
            </a:fld>
            <a:endParaRPr lang="es-ES" altLang="es-A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4868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2539" y="365126"/>
            <a:ext cx="8541187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82540" y="1681163"/>
            <a:ext cx="4189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82540" y="2505075"/>
            <a:ext cx="41897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5013305" y="1681163"/>
            <a:ext cx="421042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5013305" y="2505075"/>
            <a:ext cx="421042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AR">
              <a:solidFill>
                <a:srgbClr val="000000"/>
              </a:solidFill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AR">
              <a:solidFill>
                <a:srgbClr val="000000"/>
              </a:solidFill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0847D2-5949-4808-B9BC-23A35470A6D8}" type="slidenum">
              <a:rPr lang="es-ES" altLang="es-AR">
                <a:solidFill>
                  <a:srgbClr val="000000"/>
                </a:solidFill>
              </a:rPr>
              <a:pPr/>
              <a:t>‹Nº›</a:t>
            </a:fld>
            <a:endParaRPr lang="es-ES" altLang="es-A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48996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AR">
              <a:solidFill>
                <a:srgbClr val="000000"/>
              </a:solidFill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AR">
              <a:solidFill>
                <a:srgbClr val="000000"/>
              </a:solidFill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E9F040-F5ED-4ECD-9720-77C2D65881FC}" type="slidenum">
              <a:rPr lang="es-ES" altLang="es-AR">
                <a:solidFill>
                  <a:srgbClr val="000000"/>
                </a:solidFill>
              </a:rPr>
              <a:pPr/>
              <a:t>‹Nº›</a:t>
            </a:fld>
            <a:endParaRPr lang="es-ES" altLang="es-A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26258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AR">
              <a:solidFill>
                <a:srgbClr val="000000"/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AR">
              <a:solidFill>
                <a:srgbClr val="000000"/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58BADE-FDFF-4F88-BFD7-6B2B19FCB7FC}" type="slidenum">
              <a:rPr lang="es-ES" altLang="es-AR">
                <a:solidFill>
                  <a:srgbClr val="000000"/>
                </a:solidFill>
              </a:rPr>
              <a:pPr/>
              <a:t>‹Nº›</a:t>
            </a:fld>
            <a:endParaRPr lang="es-ES" altLang="es-A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78458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2539" y="457200"/>
            <a:ext cx="3194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210420" y="987426"/>
            <a:ext cx="5013305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82539" y="2057400"/>
            <a:ext cx="319434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AR">
              <a:solidFill>
                <a:srgbClr val="000000"/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AR">
              <a:solidFill>
                <a:srgbClr val="000000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3FCB94-868D-4C18-BAD6-9E8F3ECFDCBA}" type="slidenum">
              <a:rPr lang="es-ES" altLang="es-AR">
                <a:solidFill>
                  <a:srgbClr val="000000"/>
                </a:solidFill>
              </a:rPr>
              <a:pPr/>
              <a:t>‹Nº›</a:t>
            </a:fld>
            <a:endParaRPr lang="es-ES" altLang="es-A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74122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2539" y="457200"/>
            <a:ext cx="3194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4210420" y="987426"/>
            <a:ext cx="5013305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82539" y="2057400"/>
            <a:ext cx="319434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AR">
              <a:solidFill>
                <a:srgbClr val="000000"/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AR">
              <a:solidFill>
                <a:srgbClr val="000000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DF77FA-7FF0-4F54-AA79-232486F53AB5}" type="slidenum">
              <a:rPr lang="es-ES" altLang="es-AR">
                <a:solidFill>
                  <a:srgbClr val="000000"/>
                </a:solidFill>
              </a:rPr>
              <a:pPr/>
              <a:t>‹Nº›</a:t>
            </a:fld>
            <a:endParaRPr lang="es-ES" altLang="es-A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9187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AR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AR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92744A-8477-49D5-B2C0-6D1B8978DE68}" type="slidenum">
              <a:rPr lang="es-ES" altLang="es-AR">
                <a:solidFill>
                  <a:srgbClr val="000000"/>
                </a:solidFill>
              </a:rPr>
              <a:pPr/>
              <a:t>‹Nº›</a:t>
            </a:fld>
            <a:endParaRPr lang="es-ES" altLang="es-A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544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179548" y="274639"/>
            <a:ext cx="2228136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95141" y="274639"/>
            <a:ext cx="651936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AR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AR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81B0E5-6460-4A6E-9530-BC01237E7817}" type="slidenum">
              <a:rPr lang="es-ES" altLang="es-AR">
                <a:solidFill>
                  <a:srgbClr val="000000"/>
                </a:solidFill>
              </a:rPr>
              <a:pPr/>
              <a:t>‹Nº›</a:t>
            </a:fld>
            <a:endParaRPr lang="es-ES" altLang="es-A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486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524000"/>
            <a:ext cx="87630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985250" cy="96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513078" name="Text Box 54"/>
          <p:cNvSpPr txBox="1">
            <a:spLocks noChangeArrowheads="1"/>
          </p:cNvSpPr>
          <p:nvPr/>
        </p:nvSpPr>
        <p:spPr bwMode="auto">
          <a:xfrm>
            <a:off x="9383713" y="6715125"/>
            <a:ext cx="141287" cy="13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r" eaLnBrk="0" hangingPunct="0">
              <a:defRPr/>
            </a:pPr>
            <a:fld id="{8FB4A701-BCC0-4B6E-9674-6D605172E636}" type="slidenum">
              <a:rPr lang="en-US" sz="900" b="0">
                <a:cs typeface="+mn-cs"/>
              </a:rPr>
              <a:pPr algn="r" eaLnBrk="0" hangingPunct="0">
                <a:defRPr/>
              </a:pPr>
              <a:t>‹Nº›</a:t>
            </a:fld>
            <a:endParaRPr lang="en-US" sz="900" b="0"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6" r:id="rId2"/>
    <p:sldLayoutId id="2147483665" r:id="rId3"/>
    <p:sldLayoutId id="2147483664" r:id="rId4"/>
    <p:sldLayoutId id="2147483663" r:id="rId5"/>
    <p:sldLayoutId id="2147483662" r:id="rId6"/>
    <p:sldLayoutId id="2147483661" r:id="rId7"/>
    <p:sldLayoutId id="2147483660" r:id="rId8"/>
    <p:sldLayoutId id="2147483659" r:id="rId9"/>
    <p:sldLayoutId id="2147483658" r:id="rId10"/>
    <p:sldLayoutId id="2147483657" r:id="rId11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charset="0"/>
        </a:defRPr>
      </a:lvl9pPr>
    </p:titleStyle>
    <p:bodyStyle>
      <a:lvl1pPr marL="234950" indent="-234950" algn="l" rtl="0" eaLnBrk="1" fontAlgn="base" hangingPunct="1">
        <a:spcBef>
          <a:spcPct val="40000"/>
        </a:spcBef>
        <a:spcAft>
          <a:spcPct val="0"/>
        </a:spcAft>
        <a:buClr>
          <a:srgbClr val="0B1F65"/>
        </a:buClr>
        <a:buFont typeface="Webdings" pitchFamily="18" charset="2"/>
        <a:buChar char="4"/>
        <a:tabLst>
          <a:tab pos="806450" algn="l"/>
          <a:tab pos="857250" algn="l"/>
        </a:tabLst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349250" indent="257175" algn="l" rtl="0" eaLnBrk="1" fontAlgn="base" hangingPunct="1">
        <a:spcBef>
          <a:spcPct val="40000"/>
        </a:spcBef>
        <a:spcAft>
          <a:spcPct val="0"/>
        </a:spcAft>
        <a:buClr>
          <a:srgbClr val="0B1F65"/>
        </a:buClr>
        <a:buChar char="–"/>
        <a:tabLst>
          <a:tab pos="806450" algn="l"/>
          <a:tab pos="857250" algn="l"/>
        </a:tabLst>
        <a:defRPr sz="1600">
          <a:solidFill>
            <a:schemeClr val="tx1"/>
          </a:solidFill>
          <a:latin typeface="+mn-lt"/>
        </a:defRPr>
      </a:lvl2pPr>
      <a:lvl3pPr marL="720725" indent="234950" algn="l" rtl="0" eaLnBrk="1" fontAlgn="base" hangingPunct="1">
        <a:spcBef>
          <a:spcPct val="25000"/>
        </a:spcBef>
        <a:spcAft>
          <a:spcPct val="0"/>
        </a:spcAft>
        <a:buClr>
          <a:srgbClr val="0B1F65"/>
        </a:buClr>
        <a:buFont typeface="Arial" charset="0"/>
        <a:buChar char="○"/>
        <a:tabLst>
          <a:tab pos="806450" algn="l"/>
          <a:tab pos="857250" algn="l"/>
        </a:tabLst>
        <a:defRPr sz="1400">
          <a:solidFill>
            <a:schemeClr val="tx1"/>
          </a:solidFill>
          <a:latin typeface="+mn-lt"/>
        </a:defRPr>
      </a:lvl3pPr>
      <a:lvl4pPr marL="2406650" indent="-1035050" algn="l" rtl="0" eaLnBrk="1" fontAlgn="base" hangingPunct="1">
        <a:lnSpc>
          <a:spcPct val="90000"/>
        </a:lnSpc>
        <a:spcBef>
          <a:spcPct val="40000"/>
        </a:spcBef>
        <a:spcAft>
          <a:spcPct val="0"/>
        </a:spcAft>
        <a:buClr>
          <a:srgbClr val="0B1F65"/>
        </a:buClr>
        <a:buChar char="–"/>
        <a:tabLst>
          <a:tab pos="806450" algn="l"/>
          <a:tab pos="857250" algn="l"/>
        </a:tabLst>
        <a:defRPr sz="1600">
          <a:solidFill>
            <a:schemeClr val="tx1"/>
          </a:solidFill>
          <a:latin typeface="+mn-lt"/>
        </a:defRPr>
      </a:lvl4pPr>
      <a:lvl5pPr marL="2520950" indent="-692150" algn="l" rtl="0" eaLnBrk="1" fontAlgn="base" hangingPunct="1">
        <a:lnSpc>
          <a:spcPct val="90000"/>
        </a:lnSpc>
        <a:spcBef>
          <a:spcPct val="0"/>
        </a:spcBef>
        <a:spcAft>
          <a:spcPct val="40000"/>
        </a:spcAft>
        <a:buClr>
          <a:schemeClr val="tx1"/>
        </a:buClr>
        <a:buSzPct val="40000"/>
        <a:buFont typeface="Arial" charset="0"/>
        <a:buChar char="»"/>
        <a:tabLst>
          <a:tab pos="806450" algn="l"/>
          <a:tab pos="857250" algn="l"/>
        </a:tabLst>
        <a:defRPr sz="1600">
          <a:solidFill>
            <a:schemeClr val="tx1"/>
          </a:solidFill>
          <a:latin typeface="+mn-lt"/>
        </a:defRPr>
      </a:lvl5pPr>
      <a:lvl6pPr marL="2978150" algn="l" rtl="0" eaLnBrk="1" fontAlgn="base" hangingPunct="1">
        <a:lnSpc>
          <a:spcPct val="90000"/>
        </a:lnSpc>
        <a:spcBef>
          <a:spcPct val="0"/>
        </a:spcBef>
        <a:spcAft>
          <a:spcPct val="40000"/>
        </a:spcAft>
        <a:buClr>
          <a:schemeClr val="tx1"/>
        </a:buClr>
        <a:buSzPct val="40000"/>
        <a:buFont typeface="Arial" charset="0"/>
        <a:tabLst>
          <a:tab pos="806450" algn="l"/>
          <a:tab pos="857250" algn="l"/>
        </a:tabLst>
        <a:defRPr sz="1600">
          <a:solidFill>
            <a:schemeClr val="tx1"/>
          </a:solidFill>
          <a:latin typeface="+mn-lt"/>
        </a:defRPr>
      </a:lvl6pPr>
      <a:lvl7pPr marL="3435350" algn="l" rtl="0" eaLnBrk="1" fontAlgn="base" hangingPunct="1">
        <a:lnSpc>
          <a:spcPct val="90000"/>
        </a:lnSpc>
        <a:spcBef>
          <a:spcPct val="0"/>
        </a:spcBef>
        <a:spcAft>
          <a:spcPct val="40000"/>
        </a:spcAft>
        <a:buClr>
          <a:schemeClr val="tx1"/>
        </a:buClr>
        <a:buSzPct val="40000"/>
        <a:buFont typeface="Arial" charset="0"/>
        <a:tabLst>
          <a:tab pos="806450" algn="l"/>
          <a:tab pos="857250" algn="l"/>
        </a:tabLst>
        <a:defRPr sz="1600">
          <a:solidFill>
            <a:schemeClr val="tx1"/>
          </a:solidFill>
          <a:latin typeface="+mn-lt"/>
        </a:defRPr>
      </a:lvl7pPr>
      <a:lvl8pPr marL="3892550" algn="l" rtl="0" eaLnBrk="1" fontAlgn="base" hangingPunct="1">
        <a:lnSpc>
          <a:spcPct val="90000"/>
        </a:lnSpc>
        <a:spcBef>
          <a:spcPct val="0"/>
        </a:spcBef>
        <a:spcAft>
          <a:spcPct val="40000"/>
        </a:spcAft>
        <a:buClr>
          <a:schemeClr val="tx1"/>
        </a:buClr>
        <a:buSzPct val="40000"/>
        <a:buFont typeface="Arial" charset="0"/>
        <a:tabLst>
          <a:tab pos="806450" algn="l"/>
          <a:tab pos="857250" algn="l"/>
        </a:tabLst>
        <a:defRPr sz="1600">
          <a:solidFill>
            <a:schemeClr val="tx1"/>
          </a:solidFill>
          <a:latin typeface="+mn-lt"/>
        </a:defRPr>
      </a:lvl8pPr>
      <a:lvl9pPr marL="4349750" algn="l" rtl="0" eaLnBrk="1" fontAlgn="base" hangingPunct="1">
        <a:lnSpc>
          <a:spcPct val="90000"/>
        </a:lnSpc>
        <a:spcBef>
          <a:spcPct val="0"/>
        </a:spcBef>
        <a:spcAft>
          <a:spcPct val="40000"/>
        </a:spcAft>
        <a:buClr>
          <a:schemeClr val="tx1"/>
        </a:buClr>
        <a:buSzPct val="40000"/>
        <a:buFont typeface="Arial" charset="0"/>
        <a:tabLst>
          <a:tab pos="806450" algn="l"/>
          <a:tab pos="857250" algn="l"/>
        </a:tabLst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141" y="274638"/>
            <a:ext cx="8912543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A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141" y="1600201"/>
            <a:ext cx="8912543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AR" smtClean="0"/>
              <a:t>Haga clic para modificar el estilo de texto del patrón</a:t>
            </a:r>
          </a:p>
          <a:p>
            <a:pPr lvl="1"/>
            <a:r>
              <a:rPr lang="es-ES" altLang="es-AR" smtClean="0"/>
              <a:t>Segundo nivel</a:t>
            </a:r>
          </a:p>
          <a:p>
            <a:pPr lvl="2"/>
            <a:r>
              <a:rPr lang="es-ES" altLang="es-AR" smtClean="0"/>
              <a:t>Tercer nivel</a:t>
            </a:r>
          </a:p>
          <a:p>
            <a:pPr lvl="3"/>
            <a:r>
              <a:rPr lang="es-ES" altLang="es-AR" smtClean="0"/>
              <a:t>Cuarto nivel</a:t>
            </a:r>
          </a:p>
          <a:p>
            <a:pPr lvl="4"/>
            <a:r>
              <a:rPr lang="es-ES" altLang="es-A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141" y="6245225"/>
            <a:ext cx="2310659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AR" b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3465" y="6245225"/>
            <a:ext cx="313589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 altLang="es-AR" b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7025" y="6245225"/>
            <a:ext cx="2310659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AE16573-331D-43F2-9300-A7FB61053DCB}" type="slidenum">
              <a:rPr lang="es-ES" altLang="es-AR" b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‹Nº›</a:t>
            </a:fld>
            <a:endParaRPr lang="es-ES" altLang="es-AR" b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5177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Hoja_de_c_lculo_de_Microsoft_Excel_97-20032.xls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5.png"/><Relationship Id="rId4" Type="http://schemas.openxmlformats.org/officeDocument/2006/relationships/oleObject" Target="../embeddings/Hoja_de_c_lculo_de_Microsoft_Excel_97-20031.xls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3.wmf"/><Relationship Id="rId5" Type="http://schemas.openxmlformats.org/officeDocument/2006/relationships/oleObject" Target="../embeddings/__________Microsoft_Visio_2003-2010333.vsd"/><Relationship Id="rId4" Type="http://schemas.openxmlformats.org/officeDocument/2006/relationships/oleObject" Target="../embeddings/oleObject3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5.emf"/><Relationship Id="rId5" Type="http://schemas.openxmlformats.org/officeDocument/2006/relationships/oleObject" Target="../embeddings/__________Microsoft_Visio_2003-2010444.vsd"/><Relationship Id="rId4" Type="http://schemas.openxmlformats.org/officeDocument/2006/relationships/oleObject" Target="../embeddings/oleObject4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7.emf"/><Relationship Id="rId4" Type="http://schemas.openxmlformats.org/officeDocument/2006/relationships/oleObject" Target="../embeddings/oleObject5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image" Target="../media/image30.png"/><Relationship Id="rId7" Type="http://schemas.openxmlformats.org/officeDocument/2006/relationships/image" Target="../media/image27.emf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32.png"/><Relationship Id="rId10" Type="http://schemas.openxmlformats.org/officeDocument/2006/relationships/image" Target="../media/image29.wmf"/><Relationship Id="rId4" Type="http://schemas.openxmlformats.org/officeDocument/2006/relationships/image" Target="../media/image31.png"/><Relationship Id="rId9" Type="http://schemas.openxmlformats.org/officeDocument/2006/relationships/oleObject" Target="../embeddings/__________Microsoft_Visio_2003-2010555.vsd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2"/>
          <p:cNvSpPr txBox="1">
            <a:spLocks noChangeArrowheads="1"/>
          </p:cNvSpPr>
          <p:nvPr/>
        </p:nvSpPr>
        <p:spPr bwMode="auto">
          <a:xfrm>
            <a:off x="4064206" y="4797152"/>
            <a:ext cx="2130711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400" b="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Daniel </a:t>
            </a:r>
            <a:r>
              <a:rPr lang="es-ES" sz="1400" b="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Alvarez</a:t>
            </a:r>
            <a:endParaRPr lang="es-ES" sz="1400" b="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/>
            <a:endParaRPr lang="es-ES" b="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/>
            <a:r>
              <a:rPr lang="es-ES" b="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4 de septiembre de 2014</a:t>
            </a:r>
            <a:endParaRPr lang="es-ES" b="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Text Box 12"/>
          <p:cNvSpPr txBox="1">
            <a:spLocks noChangeArrowheads="1"/>
          </p:cNvSpPr>
          <p:nvPr/>
        </p:nvSpPr>
        <p:spPr bwMode="auto">
          <a:xfrm>
            <a:off x="1639044" y="1916832"/>
            <a:ext cx="7200800" cy="21602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lIns="45720" rIns="45720"/>
          <a:lstStyle/>
          <a:p>
            <a:pPr marL="0" lvl="1" algn="ctr">
              <a:defRPr/>
            </a:pPr>
            <a:endParaRPr lang="es-MX" sz="2400" dirty="0" smtClean="0">
              <a:solidFill>
                <a:srgbClr val="3C3C3C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lvl="1" algn="ctr">
              <a:defRPr/>
            </a:pPr>
            <a:r>
              <a:rPr lang="es-ES" sz="2800" dirty="0" smtClean="0"/>
              <a:t>Desafíos </a:t>
            </a:r>
            <a:r>
              <a:rPr lang="es-ES" sz="2800" dirty="0"/>
              <a:t>logísticos, un factor clave en la competitividad y generación de valor </a:t>
            </a:r>
            <a:r>
              <a:rPr lang="es-ES" sz="2800" dirty="0" smtClean="0"/>
              <a:t>agregado</a:t>
            </a:r>
            <a:endParaRPr lang="es-AR" sz="2800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876" y="139848"/>
            <a:ext cx="3932261" cy="55478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807" y="6021288"/>
            <a:ext cx="8413209" cy="79864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7756" y="139848"/>
            <a:ext cx="1713124" cy="664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924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674812" y="2027238"/>
            <a:ext cx="7162800" cy="363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9pPr>
          </a:lstStyle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latin typeface="Arial" pitchFamily="34" charset="0"/>
                <a:cs typeface="+mn-cs"/>
              </a:rPr>
              <a:t>Conceptos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+mn-cs"/>
              </a:rPr>
              <a:t>Situación actual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+mn-cs"/>
              </a:rPr>
              <a:t>Visión hacia el futuro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+mn-cs"/>
              </a:rPr>
              <a:t>Los retos a enfrentar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+mn-cs"/>
              </a:rPr>
              <a:t>Opciones estratégicas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+mn-cs"/>
              </a:rPr>
              <a:t>Reflexiones finales</a:t>
            </a:r>
          </a:p>
        </p:txBody>
      </p:sp>
      <p:sp>
        <p:nvSpPr>
          <p:cNvPr id="5125" name="Rectángulo redondeado 1"/>
          <p:cNvSpPr>
            <a:spLocks noChangeArrowheads="1"/>
          </p:cNvSpPr>
          <p:nvPr/>
        </p:nvSpPr>
        <p:spPr bwMode="auto">
          <a:xfrm>
            <a:off x="1495426" y="2098676"/>
            <a:ext cx="4535487" cy="466725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0" hangingPunct="0"/>
            <a:endParaRPr lang="es-AR" altLang="es-AR" sz="2400">
              <a:latin typeface="Times New Roman" panose="02020603050405020304" pitchFamily="18" charset="0"/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87287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ítulo 1"/>
          <p:cNvSpPr>
            <a:spLocks/>
          </p:cNvSpPr>
          <p:nvPr/>
        </p:nvSpPr>
        <p:spPr bwMode="auto">
          <a:xfrm>
            <a:off x="847725" y="260351"/>
            <a:ext cx="82296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AR" altLang="en-US" sz="2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El transporte y la logística de cargas</a:t>
            </a:r>
          </a:p>
        </p:txBody>
      </p:sp>
      <p:sp>
        <p:nvSpPr>
          <p:cNvPr id="2053" name="Marcador de contenido 2"/>
          <p:cNvSpPr>
            <a:spLocks/>
          </p:cNvSpPr>
          <p:nvPr/>
        </p:nvSpPr>
        <p:spPr bwMode="auto">
          <a:xfrm>
            <a:off x="1855788" y="4941889"/>
            <a:ext cx="6418263" cy="111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MX" altLang="en-US" sz="2000" i="1" dirty="0">
                <a:solidFill>
                  <a:srgbClr val="000000"/>
                </a:solidFill>
              </a:rPr>
              <a:t>Del transporte a la logística</a:t>
            </a:r>
            <a:r>
              <a:rPr lang="es-MX" altLang="en-US" sz="2000" dirty="0">
                <a:solidFill>
                  <a:srgbClr val="000000"/>
                </a:solidFill>
              </a:rPr>
              <a:t>: la logística moderna considera la gestión del transporte y del inventario</a:t>
            </a:r>
          </a:p>
          <a:p>
            <a:r>
              <a:rPr lang="es-MX" altLang="en-US" sz="2000" i="1" dirty="0">
                <a:solidFill>
                  <a:srgbClr val="000000"/>
                </a:solidFill>
              </a:rPr>
              <a:t>El cambio</a:t>
            </a:r>
            <a:r>
              <a:rPr lang="es-MX" altLang="en-US" sz="2000" dirty="0">
                <a:solidFill>
                  <a:srgbClr val="000000"/>
                </a:solidFill>
              </a:rPr>
              <a:t>: minimizar el costo </a:t>
            </a:r>
            <a:r>
              <a:rPr lang="es-MX" altLang="en-US" sz="2000" dirty="0" smtClean="0">
                <a:solidFill>
                  <a:srgbClr val="000000"/>
                </a:solidFill>
              </a:rPr>
              <a:t>logístico</a:t>
            </a:r>
            <a:endParaRPr lang="es-MX" altLang="en-US" sz="2000" dirty="0">
              <a:solidFill>
                <a:srgbClr val="000000"/>
              </a:solidFill>
            </a:endParaRPr>
          </a:p>
          <a:p>
            <a:endParaRPr lang="es-AR" altLang="en-US" sz="2000" dirty="0"/>
          </a:p>
        </p:txBody>
      </p:sp>
      <p:graphicFrame>
        <p:nvGraphicFramePr>
          <p:cNvPr id="5" name="Table 11"/>
          <p:cNvGraphicFramePr>
            <a:graphicFrameLocks noGrp="1"/>
          </p:cNvGraphicFramePr>
          <p:nvPr/>
        </p:nvGraphicFramePr>
        <p:xfrm>
          <a:off x="1721690" y="1862159"/>
          <a:ext cx="6754941" cy="2688545"/>
        </p:xfrm>
        <a:graphic>
          <a:graphicData uri="http://schemas.openxmlformats.org/drawingml/2006/table">
            <a:tbl>
              <a:tblPr firstRow="1" firstCol="1" bandRow="1"/>
              <a:tblGrid>
                <a:gridCol w="1120029"/>
                <a:gridCol w="1878304"/>
                <a:gridCol w="1878304"/>
                <a:gridCol w="1878304"/>
              </a:tblGrid>
              <a:tr h="53909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endParaRPr lang="es-AR" sz="1600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AR" sz="1600" dirty="0" smtClean="0">
                          <a:solidFill>
                            <a:schemeClr val="tx1"/>
                          </a:solidFill>
                        </a:rPr>
                        <a:t>URBANA</a:t>
                      </a:r>
                      <a:endParaRPr lang="es-AR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AR" sz="1600" dirty="0" smtClean="0">
                          <a:solidFill>
                            <a:schemeClr val="tx1"/>
                          </a:solidFill>
                        </a:rPr>
                        <a:t>INTER-</a:t>
                      </a:r>
                    </a:p>
                    <a:p>
                      <a:pPr algn="ctr"/>
                      <a:r>
                        <a:rPr lang="es-AR" sz="1600" dirty="0" smtClean="0">
                          <a:solidFill>
                            <a:schemeClr val="tx1"/>
                          </a:solidFill>
                        </a:rPr>
                        <a:t>URBANA</a:t>
                      </a:r>
                      <a:endParaRPr lang="es-AR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AR" sz="1600" dirty="0" smtClean="0">
                          <a:solidFill>
                            <a:schemeClr val="tx1"/>
                          </a:solidFill>
                        </a:rPr>
                        <a:t>INTER-NACIONAL</a:t>
                      </a:r>
                      <a:endParaRPr lang="es-AR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75000"/>
                      </a:srgbClr>
                    </a:solidFill>
                  </a:tcPr>
                </a:tc>
              </a:tr>
              <a:tr h="1042625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AR" sz="1600" dirty="0" smtClean="0">
                          <a:solidFill>
                            <a:schemeClr val="tx1"/>
                          </a:solidFill>
                        </a:rPr>
                        <a:t>PASAJE-ROS</a:t>
                      </a:r>
                      <a:endParaRPr lang="es-AR" sz="1600" dirty="0">
                        <a:solidFill>
                          <a:schemeClr val="tx1"/>
                        </a:solidFill>
                      </a:endParaRPr>
                    </a:p>
                  </a:txBody>
                  <a:tcPr vert="vert270" anchor="ctr" anchorCtr="1">
                    <a:lnL w="12700" cmpd="sng">
                      <a:solidFill>
                        <a:srgbClr val="FFFFFF"/>
                      </a:solidFill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rgbClr val="FFFFFF"/>
                      </a:solidFill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marL="0" algn="ctr" defTabSz="914400" rtl="0" eaLnBrk="1" latinLnBrk="0" hangingPunct="1"/>
                      <a:r>
                        <a:rPr lang="es-AR" sz="1600" b="1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Transporte</a:t>
                      </a:r>
                      <a:r>
                        <a:rPr lang="es-AR" sz="1600" b="1" kern="1200" baseline="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Urbano de Pasajeros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rgbClr val="FFFFFF"/>
                      </a:solidFill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AR" sz="1600" b="1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Transporte</a:t>
                      </a:r>
                      <a:r>
                        <a:rPr lang="es-AR" sz="1600" b="1" kern="1200" baseline="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Interurbano de Pasajeros</a:t>
                      </a:r>
                      <a:endParaRPr lang="es-AR" sz="1600" b="1" kern="1200" dirty="0" smtClean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rgbClr val="FFFFFF"/>
                      </a:solidFill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AR" sz="1600" b="1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Transporte</a:t>
                      </a:r>
                      <a:r>
                        <a:rPr lang="es-AR" sz="1600" b="1" kern="1200" baseline="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Internacional de Pasajeros</a:t>
                      </a:r>
                      <a:endParaRPr lang="es-AR" sz="1600" b="1" kern="1200" dirty="0" smtClean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</a:tr>
              <a:tr h="1042625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AR" sz="1600" dirty="0" smtClean="0">
                          <a:solidFill>
                            <a:schemeClr val="tx1"/>
                          </a:solidFill>
                        </a:rPr>
                        <a:t>CARGAS</a:t>
                      </a:r>
                      <a:endParaRPr lang="es-AR" sz="1600" dirty="0">
                        <a:solidFill>
                          <a:schemeClr val="tx1"/>
                        </a:solidFill>
                      </a:endParaRPr>
                    </a:p>
                  </a:txBody>
                  <a:tcPr vert="vert270" anchor="ctr" anchorCtr="1">
                    <a:lnL w="12700" cmpd="sng">
                      <a:solidFill>
                        <a:srgbClr val="FFFFFF"/>
                      </a:solidFill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AR" sz="1600" b="1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Transporte</a:t>
                      </a:r>
                      <a:r>
                        <a:rPr lang="es-AR" sz="1600" b="1" kern="1200" baseline="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Urbano de Cargas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AR" sz="1600" b="1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Transporte</a:t>
                      </a:r>
                      <a:r>
                        <a:rPr lang="es-AR" sz="1600" b="1" kern="1200" baseline="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Interurbano de Cargas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AR" sz="1600" i="1" kern="1200" baseline="0" dirty="0" smtClean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AR" sz="1600" b="1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Transporte</a:t>
                      </a:r>
                      <a:r>
                        <a:rPr lang="es-AR" sz="1600" b="1" kern="1200" baseline="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Internacional de Cargas</a:t>
                      </a:r>
                      <a:endParaRPr lang="es-AR" sz="1600" b="1" kern="1200" dirty="0" smtClean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FFFFFF"/>
                      </a:solidFill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2055" name="Rectangle 228"/>
          <p:cNvSpPr>
            <a:spLocks noChangeArrowheads="1"/>
          </p:cNvSpPr>
          <p:nvPr/>
        </p:nvSpPr>
        <p:spPr bwMode="auto">
          <a:xfrm>
            <a:off x="4824722" y="1125539"/>
            <a:ext cx="1905971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>
              <a:spcBef>
                <a:spcPct val="50000"/>
              </a:spcBef>
              <a:buClr>
                <a:srgbClr val="B72C00"/>
              </a:buClr>
              <a:buFont typeface="Webdings" panose="05030102010509060703" pitchFamily="18" charset="2"/>
              <a:buNone/>
            </a:pPr>
            <a:r>
              <a:rPr lang="es-AR" altLang="en-US" sz="1600" i="1">
                <a:solidFill>
                  <a:srgbClr val="000000"/>
                </a:solidFill>
                <a:ea typeface="ヒラギノ角ゴ Pro W3" pitchFamily="-84" charset="-128"/>
              </a:rPr>
              <a:t>Escala de los flujos</a:t>
            </a:r>
            <a:endParaRPr lang="es-AR" altLang="en-US" sz="1600">
              <a:solidFill>
                <a:srgbClr val="000000"/>
              </a:solidFill>
              <a:ea typeface="ヒラギノ角ゴ Pro W3" pitchFamily="-84" charset="-128"/>
            </a:endParaRPr>
          </a:p>
        </p:txBody>
      </p:sp>
      <p:sp>
        <p:nvSpPr>
          <p:cNvPr id="7" name="AutoShape 234"/>
          <p:cNvSpPr>
            <a:spLocks/>
          </p:cNvSpPr>
          <p:nvPr/>
        </p:nvSpPr>
        <p:spPr bwMode="auto">
          <a:xfrm rot="5400000">
            <a:off x="5685631" y="-1251743"/>
            <a:ext cx="215900" cy="5688012"/>
          </a:xfrm>
          <a:prstGeom prst="leftBrace">
            <a:avLst>
              <a:gd name="adj1" fmla="val 120428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lIns="45720" rIns="45720" anchor="ctr"/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buClr>
                <a:srgbClr val="B72C00"/>
              </a:buClr>
              <a:defRPr/>
            </a:pPr>
            <a:endParaRPr lang="es-AR" sz="1400" kern="0">
              <a:solidFill>
                <a:srgbClr val="000000"/>
              </a:solidFill>
              <a:ea typeface="ヒラギノ角ゴ Pro W3" pitchFamily="-84" charset="-128"/>
            </a:endParaRPr>
          </a:p>
        </p:txBody>
      </p:sp>
      <p:sp>
        <p:nvSpPr>
          <p:cNvPr id="2057" name="Rectangle 230"/>
          <p:cNvSpPr>
            <a:spLocks noChangeArrowheads="1"/>
          </p:cNvSpPr>
          <p:nvPr/>
        </p:nvSpPr>
        <p:spPr bwMode="auto">
          <a:xfrm rot="-5400000">
            <a:off x="214312" y="3341688"/>
            <a:ext cx="19446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>
              <a:buClr>
                <a:srgbClr val="B72C00"/>
              </a:buClr>
              <a:buFont typeface="Webdings" panose="05030102010509060703" pitchFamily="18" charset="2"/>
              <a:buNone/>
            </a:pPr>
            <a:r>
              <a:rPr lang="es-AR" altLang="en-US" sz="1600" i="1">
                <a:solidFill>
                  <a:srgbClr val="000000"/>
                </a:solidFill>
                <a:ea typeface="ヒラギノ角ゴ Pro W3" pitchFamily="-84" charset="-128"/>
              </a:rPr>
              <a:t>Tipo  de  demanda</a:t>
            </a:r>
            <a:endParaRPr lang="es-AR" altLang="en-US" sz="1600">
              <a:solidFill>
                <a:srgbClr val="000000"/>
              </a:solidFill>
              <a:ea typeface="ヒラギノ角ゴ Pro W3" pitchFamily="-84" charset="-128"/>
            </a:endParaRPr>
          </a:p>
        </p:txBody>
      </p:sp>
      <p:sp>
        <p:nvSpPr>
          <p:cNvPr id="9" name="AutoShape 232"/>
          <p:cNvSpPr>
            <a:spLocks/>
          </p:cNvSpPr>
          <p:nvPr/>
        </p:nvSpPr>
        <p:spPr bwMode="auto">
          <a:xfrm>
            <a:off x="1365251" y="2420938"/>
            <a:ext cx="142875" cy="2087562"/>
          </a:xfrm>
          <a:prstGeom prst="leftBrace">
            <a:avLst>
              <a:gd name="adj1" fmla="val 83281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lIns="45720" rIns="45720" anchor="ctr"/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buClr>
                <a:srgbClr val="B72C00"/>
              </a:buClr>
              <a:defRPr/>
            </a:pPr>
            <a:endParaRPr lang="es-AR" sz="1400" kern="0">
              <a:solidFill>
                <a:srgbClr val="000000"/>
              </a:solidFill>
              <a:ea typeface="ヒラギノ角ゴ Pro W3" pitchFamily="-84" charset="-128"/>
            </a:endParaRPr>
          </a:p>
        </p:txBody>
      </p:sp>
      <p:sp>
        <p:nvSpPr>
          <p:cNvPr id="2059" name="Rectángulo redondeado 10"/>
          <p:cNvSpPr>
            <a:spLocks noChangeArrowheads="1"/>
          </p:cNvSpPr>
          <p:nvPr/>
        </p:nvSpPr>
        <p:spPr bwMode="auto">
          <a:xfrm>
            <a:off x="4519613" y="3357564"/>
            <a:ext cx="4117975" cy="1254125"/>
          </a:xfrm>
          <a:prstGeom prst="roundRect">
            <a:avLst>
              <a:gd name="adj" fmla="val 16667"/>
            </a:avLst>
          </a:prstGeom>
          <a:noFill/>
          <a:ln w="254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0" hangingPunct="0"/>
            <a:endParaRPr lang="es-AR" altLang="en-US" sz="2400">
              <a:latin typeface="Times New Roman" panose="02020603050405020304" pitchFamily="18" charset="0"/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9316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Título 1"/>
          <p:cNvSpPr>
            <a:spLocks/>
          </p:cNvSpPr>
          <p:nvPr/>
        </p:nvSpPr>
        <p:spPr bwMode="auto">
          <a:xfrm>
            <a:off x="836612" y="404814"/>
            <a:ext cx="8229600" cy="72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AR" altLang="en-US" sz="2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Los componentes de la </a:t>
            </a:r>
            <a:r>
              <a:rPr lang="es-AR" altLang="en-US" sz="22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logística</a:t>
            </a:r>
            <a:r>
              <a:rPr lang="es-AR" altLang="en-US" sz="2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s-AR" altLang="en-US" sz="22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y </a:t>
            </a:r>
            <a:r>
              <a:rPr lang="es-AR" altLang="en-US" sz="2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la infraestructura</a:t>
            </a:r>
          </a:p>
        </p:txBody>
      </p:sp>
      <p:graphicFrame>
        <p:nvGraphicFramePr>
          <p:cNvPr id="7" name="Diagrama 6"/>
          <p:cNvGraphicFramePr/>
          <p:nvPr>
            <p:extLst>
              <p:ext uri="{D42A27DB-BD31-4B8C-83A1-F6EECF244321}">
                <p14:modId xmlns:p14="http://schemas.microsoft.com/office/powerpoint/2010/main" val="166461837"/>
              </p:ext>
            </p:extLst>
          </p:nvPr>
        </p:nvGraphicFramePr>
        <p:xfrm>
          <a:off x="1999084" y="1484784"/>
          <a:ext cx="6096000" cy="38479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3798" name="Rectángulo 7"/>
          <p:cNvSpPr>
            <a:spLocks noChangeArrowheads="1"/>
          </p:cNvSpPr>
          <p:nvPr/>
        </p:nvSpPr>
        <p:spPr bwMode="auto">
          <a:xfrm>
            <a:off x="2287587" y="5600701"/>
            <a:ext cx="53276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/>
            <a:r>
              <a:rPr lang="es-AR" altLang="en-US" sz="2000">
                <a:ea typeface="ヒラギノ角ゴ Pro W3" pitchFamily="-84" charset="-128"/>
              </a:rPr>
              <a:t>Logísticas específicas, según la cadena de abastecimiento a la que sirven</a:t>
            </a:r>
          </a:p>
        </p:txBody>
      </p:sp>
    </p:spTree>
    <p:extLst>
      <p:ext uri="{BB962C8B-B14F-4D97-AF65-F5344CB8AC3E}">
        <p14:creationId xmlns:p14="http://schemas.microsoft.com/office/powerpoint/2010/main" val="693332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4330701" y="3137843"/>
            <a:ext cx="4579937" cy="461665"/>
          </a:xfrm>
          <a:prstGeom prst="rect">
            <a:avLst/>
          </a:prstGeom>
          <a:solidFill>
            <a:schemeClr val="bg1">
              <a:lumMod val="95000"/>
              <a:alpha val="56000"/>
            </a:schemeClr>
          </a:solidFill>
        </p:spPr>
        <p:txBody>
          <a:bodyPr anchor="ctr">
            <a:spAutoFit/>
          </a:bodyPr>
          <a:lstStyle/>
          <a:p>
            <a:pPr algn="ctr" eaLnBrk="0" hangingPunct="0">
              <a:defRPr/>
            </a:pPr>
            <a:endParaRPr lang="es-AR" sz="2400" dirty="0">
              <a:ea typeface="ヒラギノ角ゴ Pro W3" pitchFamily="-84" charset="-128"/>
            </a:endParaRPr>
          </a:p>
        </p:txBody>
      </p:sp>
      <p:sp>
        <p:nvSpPr>
          <p:cNvPr id="6149" name="Título 3"/>
          <p:cNvSpPr>
            <a:spLocks/>
          </p:cNvSpPr>
          <p:nvPr/>
        </p:nvSpPr>
        <p:spPr bwMode="auto">
          <a:xfrm>
            <a:off x="847725" y="2603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AR" altLang="es-AR" sz="2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La logística de cargas como una actividad crucial para el desarrollo</a:t>
            </a:r>
            <a:endParaRPr lang="es-AR" altLang="en-US" sz="22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1063626" y="2408239"/>
            <a:ext cx="2447925" cy="1957387"/>
          </a:xfrm>
          <a:prstGeom prst="rect">
            <a:avLst/>
          </a:prstGeom>
          <a:pattFill prst="pct20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anchor="ctr" anchorCtr="1"/>
          <a:lstStyle/>
          <a:p>
            <a:pPr algn="ctr" eaLnBrk="0" hangingPunct="0">
              <a:defRPr/>
            </a:pPr>
            <a:r>
              <a:rPr lang="es-AR" sz="2000" dirty="0">
                <a:ea typeface="ヒラギノ角ゴ Pro W3" pitchFamily="-84" charset="-128"/>
              </a:rPr>
              <a:t>Factor clave para el funcionamiento competitivo e inclusivo de la economía</a:t>
            </a:r>
          </a:p>
        </p:txBody>
      </p:sp>
      <p:sp>
        <p:nvSpPr>
          <p:cNvPr id="6151" name="Rectángulo 6"/>
          <p:cNvSpPr>
            <a:spLocks noChangeArrowheads="1"/>
          </p:cNvSpPr>
          <p:nvPr/>
        </p:nvSpPr>
        <p:spPr bwMode="auto">
          <a:xfrm>
            <a:off x="4286251" y="2033589"/>
            <a:ext cx="4579937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0" hangingPunct="0">
              <a:buFont typeface="Arial" panose="020B0604020202020204" pitchFamily="34" charset="0"/>
              <a:buChar char="•"/>
            </a:pPr>
            <a:r>
              <a:rPr lang="es-AR" altLang="en-US" sz="2000">
                <a:ea typeface="ヒラギノ角ゴ Pro W3" pitchFamily="-84" charset="-128"/>
              </a:rPr>
              <a:t>Competitividad de exportaciones, facilitación de las importaciones (bienes de consumo e intermedios)</a:t>
            </a:r>
          </a:p>
        </p:txBody>
      </p:sp>
      <p:sp>
        <p:nvSpPr>
          <p:cNvPr id="6152" name="Rectángulo 7"/>
          <p:cNvSpPr>
            <a:spLocks noChangeArrowheads="1"/>
          </p:cNvSpPr>
          <p:nvPr/>
        </p:nvSpPr>
        <p:spPr bwMode="auto">
          <a:xfrm>
            <a:off x="4286251" y="3213101"/>
            <a:ext cx="45799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0" hangingPunct="0">
              <a:buFont typeface="Arial" panose="020B0604020202020204" pitchFamily="34" charset="0"/>
              <a:buChar char="•"/>
            </a:pPr>
            <a:r>
              <a:rPr lang="es-AR" altLang="en-US" sz="2000">
                <a:ea typeface="ヒラギノ角ゴ Pro W3" pitchFamily="-84" charset="-128"/>
              </a:rPr>
              <a:t>Costos de distribución interna y calidad de vida</a:t>
            </a:r>
          </a:p>
        </p:txBody>
      </p:sp>
      <p:sp>
        <p:nvSpPr>
          <p:cNvPr id="6153" name="Rectángulo 8"/>
          <p:cNvSpPr>
            <a:spLocks noChangeArrowheads="1"/>
          </p:cNvSpPr>
          <p:nvPr/>
        </p:nvSpPr>
        <p:spPr bwMode="auto">
          <a:xfrm>
            <a:off x="4303712" y="3933056"/>
            <a:ext cx="45799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0" hangingPunct="0">
              <a:buFont typeface="Arial" panose="020B0604020202020204" pitchFamily="34" charset="0"/>
              <a:buChar char="•"/>
            </a:pPr>
            <a:r>
              <a:rPr lang="es-AR" altLang="en-US" sz="2000">
                <a:ea typeface="ヒラギノ角ゴ Pro W3" pitchFamily="-84" charset="-128"/>
              </a:rPr>
              <a:t>Cohesión territorial, integración de áreas aisladas</a:t>
            </a:r>
          </a:p>
        </p:txBody>
      </p:sp>
      <p:sp>
        <p:nvSpPr>
          <p:cNvPr id="6154" name="Abrir llave 9"/>
          <p:cNvSpPr>
            <a:spLocks/>
          </p:cNvSpPr>
          <p:nvPr/>
        </p:nvSpPr>
        <p:spPr bwMode="auto">
          <a:xfrm>
            <a:off x="3709988" y="1916113"/>
            <a:ext cx="576263" cy="2952750"/>
          </a:xfrm>
          <a:prstGeom prst="leftBrace">
            <a:avLst>
              <a:gd name="adj1" fmla="val 30649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0" hangingPunct="0"/>
            <a:endParaRPr lang="es-AR" altLang="en-US" sz="2400">
              <a:latin typeface="Times New Roman" panose="02020603050405020304" pitchFamily="18" charset="0"/>
              <a:ea typeface="ヒラギノ角ゴ Pro W3" pitchFamily="-84" charset="-128"/>
            </a:endParaRPr>
          </a:p>
        </p:txBody>
      </p:sp>
      <p:sp>
        <p:nvSpPr>
          <p:cNvPr id="6155" name="Rectángulo 10"/>
          <p:cNvSpPr>
            <a:spLocks noChangeArrowheads="1"/>
          </p:cNvSpPr>
          <p:nvPr/>
        </p:nvSpPr>
        <p:spPr bwMode="auto">
          <a:xfrm>
            <a:off x="1450976" y="5181601"/>
            <a:ext cx="6669087" cy="72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0" hangingPunct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AR" altLang="en-US" i="1" dirty="0">
                <a:ea typeface="ヒラギノ角ゴ Pro W3" pitchFamily="-84" charset="-128"/>
              </a:rPr>
              <a:t>Vínculos con otros segmentos de la movilidad:</a:t>
            </a:r>
            <a:r>
              <a:rPr lang="es-AR" altLang="en-US" dirty="0">
                <a:ea typeface="ヒラギノ角ゴ Pro W3" pitchFamily="-84" charset="-128"/>
              </a:rPr>
              <a:t> infraestructura de uso común (red vial, FFCC, aeropuertos)</a:t>
            </a:r>
          </a:p>
          <a:p>
            <a:pPr eaLnBrk="0" hangingPunct="0">
              <a:buFont typeface="Arial" panose="020B0604020202020204" pitchFamily="34" charset="0"/>
              <a:buChar char="•"/>
            </a:pPr>
            <a:r>
              <a:rPr lang="es-AR" altLang="en-US" i="1" dirty="0">
                <a:ea typeface="ヒラギノ角ゴ Pro W3" pitchFamily="-84" charset="-128"/>
              </a:rPr>
              <a:t>Impactos y consumos muy relevantes en el consumo de energía y la emisión de GEI</a:t>
            </a:r>
            <a:endParaRPr lang="es-AR" altLang="en-US" dirty="0">
              <a:ea typeface="ヒラギノ角ゴ Pro W3" pitchFamily="-84" charset="-128"/>
            </a:endParaRPr>
          </a:p>
        </p:txBody>
      </p:sp>
      <p:sp>
        <p:nvSpPr>
          <p:cNvPr id="6156" name="Rectángulo 12"/>
          <p:cNvSpPr>
            <a:spLocks noChangeArrowheads="1"/>
          </p:cNvSpPr>
          <p:nvPr/>
        </p:nvSpPr>
        <p:spPr bwMode="auto">
          <a:xfrm>
            <a:off x="4286250" y="3318025"/>
            <a:ext cx="4597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/>
            <a:endParaRPr lang="es-AR" altLang="en-US" sz="2400"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29333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674812" y="2027239"/>
            <a:ext cx="7162800" cy="363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9pPr>
          </a:lstStyle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+mn-cs"/>
              </a:rPr>
              <a:t>Conceptos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latin typeface="Arial" pitchFamily="34" charset="0"/>
                <a:cs typeface="+mn-cs"/>
              </a:rPr>
              <a:t>Situación actual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+mn-cs"/>
              </a:rPr>
              <a:t>Visión hacia el futuro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+mn-cs"/>
              </a:rPr>
              <a:t>Los retos a enfrentar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+mn-cs"/>
              </a:rPr>
              <a:t>Opciones estratégicas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+mn-cs"/>
              </a:rPr>
              <a:t>Reflexiones finales</a:t>
            </a:r>
          </a:p>
        </p:txBody>
      </p:sp>
      <p:sp>
        <p:nvSpPr>
          <p:cNvPr id="7173" name="Rectángulo redondeado 4"/>
          <p:cNvSpPr>
            <a:spLocks noChangeArrowheads="1"/>
          </p:cNvSpPr>
          <p:nvPr/>
        </p:nvSpPr>
        <p:spPr bwMode="auto">
          <a:xfrm>
            <a:off x="1495426" y="2708920"/>
            <a:ext cx="4535487" cy="466725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0" hangingPunct="0"/>
            <a:endParaRPr lang="es-AR" altLang="es-AR" sz="2400">
              <a:latin typeface="Times New Roman" panose="02020603050405020304" pitchFamily="18" charset="0"/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56609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Título 3"/>
          <p:cNvSpPr>
            <a:spLocks/>
          </p:cNvSpPr>
          <p:nvPr/>
        </p:nvSpPr>
        <p:spPr bwMode="auto">
          <a:xfrm>
            <a:off x="836612" y="274638"/>
            <a:ext cx="822960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AR" altLang="es-AR" sz="2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Desempeño comparado con una trayectoria poco favorable</a:t>
            </a:r>
          </a:p>
        </p:txBody>
      </p:sp>
      <p:sp>
        <p:nvSpPr>
          <p:cNvPr id="9221" name="Rectángulo 6"/>
          <p:cNvSpPr>
            <a:spLocks noChangeArrowheads="1"/>
          </p:cNvSpPr>
          <p:nvPr/>
        </p:nvSpPr>
        <p:spPr bwMode="auto">
          <a:xfrm>
            <a:off x="2197100" y="6494463"/>
            <a:ext cx="55626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0" hangingPunct="0"/>
            <a:r>
              <a:rPr lang="es-AR" altLang="es-AR" sz="1000">
                <a:solidFill>
                  <a:srgbClr val="000000"/>
                </a:solidFill>
                <a:ea typeface="ヒラギノ角ゴ Pro W3" pitchFamily="-84" charset="-128"/>
              </a:rPr>
              <a:t>Fuente: Forteza (2013) basado en el Logistics Perception Indicator – Banco Mundial</a:t>
            </a:r>
          </a:p>
        </p:txBody>
      </p:sp>
      <p:sp>
        <p:nvSpPr>
          <p:cNvPr id="9222" name="3 CuadroTexto"/>
          <p:cNvSpPr txBox="1">
            <a:spLocks noChangeArrowheads="1"/>
          </p:cNvSpPr>
          <p:nvPr/>
        </p:nvSpPr>
        <p:spPr bwMode="auto">
          <a:xfrm>
            <a:off x="703263" y="2597151"/>
            <a:ext cx="1800225" cy="2271713"/>
          </a:xfrm>
          <a:prstGeom prst="rect">
            <a:avLst/>
          </a:prstGeom>
          <a:solidFill>
            <a:srgbClr val="D52E0D"/>
          </a:solidFill>
          <a:ln w="9525">
            <a:solidFill>
              <a:srgbClr val="C00000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s-AR" altLang="es-AR" sz="1600">
                <a:solidFill>
                  <a:schemeClr val="bg1"/>
                </a:solidFill>
                <a:ea typeface="MS PGothic" panose="020B0600070205080204" pitchFamily="34" charset="-128"/>
              </a:rPr>
              <a:t>El desempeño logístico comparado muestra un deterioro progresivo</a:t>
            </a:r>
          </a:p>
        </p:txBody>
      </p:sp>
      <p:sp>
        <p:nvSpPr>
          <p:cNvPr id="9223" name="Text Box 2"/>
          <p:cNvSpPr txBox="1">
            <a:spLocks noChangeArrowheads="1"/>
          </p:cNvSpPr>
          <p:nvPr/>
        </p:nvSpPr>
        <p:spPr bwMode="gray">
          <a:xfrm>
            <a:off x="2790826" y="1268413"/>
            <a:ext cx="5418137" cy="2460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/>
            <a:r>
              <a:rPr lang="es-ES_tradnl" altLang="es-AR" sz="1600">
                <a:solidFill>
                  <a:srgbClr val="000000"/>
                </a:solidFill>
                <a:ea typeface="ヒラギノ角ゴ Pro W3" pitchFamily="-84" charset="-128"/>
              </a:rPr>
              <a:t>Valor LPI como % del Mejor Mundial (2007-2012)</a:t>
            </a:r>
          </a:p>
        </p:txBody>
      </p:sp>
      <p:pic>
        <p:nvPicPr>
          <p:cNvPr id="922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951" y="1644650"/>
            <a:ext cx="5578475" cy="437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6173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630932" y="188640"/>
            <a:ext cx="8811518" cy="960438"/>
          </a:xfrm>
        </p:spPr>
        <p:txBody>
          <a:bodyPr/>
          <a:lstStyle/>
          <a:p>
            <a:r>
              <a:rPr lang="es-AR" dirty="0" smtClean="0"/>
              <a:t>La composición del tráfico de cargas que circula en el país: fuerte predominancia de cargas domésticas </a:t>
            </a:r>
            <a:endParaRPr lang="es-AR" dirty="0"/>
          </a:p>
        </p:txBody>
      </p:sp>
      <p:graphicFrame>
        <p:nvGraphicFramePr>
          <p:cNvPr id="3" name="Gráfico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98313257"/>
              </p:ext>
            </p:extLst>
          </p:nvPr>
        </p:nvGraphicFramePr>
        <p:xfrm>
          <a:off x="631980" y="2564904"/>
          <a:ext cx="3527343" cy="40324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4" name="Chart" r:id="rId4" imgW="3279932" imgH="3883489" progId="Excel.Chart.8">
                  <p:embed/>
                </p:oleObj>
              </mc:Choice>
              <mc:Fallback>
                <p:oleObj name="Chart" r:id="rId4" imgW="3279932" imgH="3883489" progId="Excel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980" y="2564904"/>
                        <a:ext cx="3527343" cy="403244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Grupo 28"/>
          <p:cNvGrpSpPr>
            <a:grpSpLocks/>
          </p:cNvGrpSpPr>
          <p:nvPr/>
        </p:nvGrpSpPr>
        <p:grpSpPr bwMode="auto">
          <a:xfrm>
            <a:off x="2517931" y="1885454"/>
            <a:ext cx="2697163" cy="1687513"/>
            <a:chOff x="2667521" y="1983365"/>
            <a:chExt cx="2696567" cy="1688562"/>
          </a:xfrm>
        </p:grpSpPr>
        <p:sp>
          <p:nvSpPr>
            <p:cNvPr id="5" name="Rectángulo 18"/>
            <p:cNvSpPr>
              <a:spLocks noChangeArrowheads="1"/>
            </p:cNvSpPr>
            <p:nvPr/>
          </p:nvSpPr>
          <p:spPr bwMode="auto">
            <a:xfrm>
              <a:off x="2667521" y="1983365"/>
              <a:ext cx="1296144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ヒラギノ角ゴ Pro W3" pitchFamily="-8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ヒラギノ角ゴ Pro W3" pitchFamily="-8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ヒラギノ角ゴ Pro W3" pitchFamily="-8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ヒラギノ角ゴ Pro W3" pitchFamily="-8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ヒラギノ角ゴ Pro W3" pitchFamily="-8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ヒラギノ角ゴ Pro W3" pitchFamily="-8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ヒラギノ角ゴ Pro W3" pitchFamily="-8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ヒラギノ角ゴ Pro W3" pitchFamily="-8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ヒラギノ角ゴ Pro W3" pitchFamily="-84" charset="-128"/>
                </a:defRPr>
              </a:lvl9pPr>
            </a:lstStyle>
            <a:p>
              <a:r>
                <a:rPr lang="es-AR" altLang="es-AR" sz="1200" b="1" i="1">
                  <a:latin typeface="Arial" panose="020B0604020202020204" pitchFamily="34" charset="0"/>
                  <a:cs typeface="Arial" panose="020B0604020202020204" pitchFamily="34" charset="0"/>
                </a:rPr>
                <a:t>Complejo Agro-industrial: 62%</a:t>
              </a:r>
            </a:p>
            <a:p>
              <a:r>
                <a:rPr lang="es-AR" altLang="es-AR" sz="1200" b="1" i="1">
                  <a:latin typeface="Arial" panose="020B0604020202020204" pitchFamily="34" charset="0"/>
                  <a:cs typeface="Arial" panose="020B0604020202020204" pitchFamily="34" charset="0"/>
                </a:rPr>
                <a:t>Resto: 38%</a:t>
              </a:r>
            </a:p>
          </p:txBody>
        </p:sp>
        <p:graphicFrame>
          <p:nvGraphicFramePr>
            <p:cNvPr id="6" name="Gráfico 23"/>
            <p:cNvGraphicFramePr>
              <a:graphicFrameLocks/>
            </p:cNvGraphicFramePr>
            <p:nvPr/>
          </p:nvGraphicFramePr>
          <p:xfrm>
            <a:off x="3441080" y="2180967"/>
            <a:ext cx="1973808" cy="15417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5" name="Chart" r:id="rId7" imgW="1975275" imgH="1548518" progId="Excel.Chart.8">
                    <p:embed/>
                  </p:oleObj>
                </mc:Choice>
                <mc:Fallback>
                  <p:oleObj name="Chart" r:id="rId7" imgW="1975275" imgH="1548518" progId="Excel.Chart.8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41080" y="2180967"/>
                          <a:ext cx="1973808" cy="154176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8" name="Tab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0824654"/>
              </p:ext>
            </p:extLst>
          </p:nvPr>
        </p:nvGraphicFramePr>
        <p:xfrm>
          <a:off x="5932410" y="2636912"/>
          <a:ext cx="3728666" cy="1967708"/>
        </p:xfrm>
        <a:graphic>
          <a:graphicData uri="http://schemas.openxmlformats.org/drawingml/2006/table">
            <a:tbl>
              <a:tblPr bandRow="1">
                <a:tableStyleId>{93296810-A885-4BE3-A3E7-6D5BEEA58F35}</a:tableStyleId>
              </a:tblPr>
              <a:tblGrid>
                <a:gridCol w="1251250"/>
                <a:gridCol w="1238708"/>
                <a:gridCol w="1238708"/>
              </a:tblGrid>
              <a:tr h="491927">
                <a:tc>
                  <a:txBody>
                    <a:bodyPr/>
                    <a:lstStyle/>
                    <a:p>
                      <a:pPr algn="ctr"/>
                      <a:endParaRPr lang="es-AR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76" marR="91476" marT="45693" marB="4569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 smtClean="0"/>
                        <a:t>Volumen</a:t>
                      </a:r>
                      <a:endParaRPr lang="es-AR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76" marR="91476" marT="45693" marB="4569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 smtClean="0"/>
                        <a:t>Valor</a:t>
                      </a:r>
                      <a:endParaRPr lang="es-AR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76" marR="91476" marT="45693" marB="45693" anchor="ctr"/>
                </a:tc>
              </a:tr>
              <a:tr h="491927">
                <a:tc>
                  <a:txBody>
                    <a:bodyPr/>
                    <a:lstStyle/>
                    <a:p>
                      <a:pPr algn="l"/>
                      <a:r>
                        <a:rPr lang="es-MX" sz="1600" b="1" dirty="0" smtClean="0"/>
                        <a:t>Marítimo</a:t>
                      </a:r>
                      <a:endParaRPr lang="es-AR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76" marR="91476" marT="45693" marB="4569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 smtClean="0"/>
                        <a:t>88%</a:t>
                      </a:r>
                      <a:endParaRPr lang="es-AR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76" marR="91476" marT="45693" marB="4569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 smtClean="0"/>
                        <a:t>76%</a:t>
                      </a:r>
                      <a:endParaRPr lang="es-AR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76" marR="91476" marT="45693" marB="45693"/>
                </a:tc>
              </a:tr>
              <a:tr h="491927">
                <a:tc>
                  <a:txBody>
                    <a:bodyPr/>
                    <a:lstStyle/>
                    <a:p>
                      <a:pPr algn="l"/>
                      <a:r>
                        <a:rPr lang="es-MX" sz="1600" b="1" dirty="0" smtClean="0"/>
                        <a:t>Carretero</a:t>
                      </a:r>
                      <a:endParaRPr lang="es-AR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76" marR="91476" marT="45693" marB="4569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 smtClean="0"/>
                        <a:t>9%</a:t>
                      </a:r>
                      <a:endParaRPr lang="es-AR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76" marR="91476" marT="45693" marB="4569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 smtClean="0"/>
                        <a:t>16%</a:t>
                      </a:r>
                      <a:endParaRPr lang="es-AR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76" marR="91476" marT="45693" marB="45693"/>
                </a:tc>
              </a:tr>
              <a:tr h="491927">
                <a:tc>
                  <a:txBody>
                    <a:bodyPr/>
                    <a:lstStyle/>
                    <a:p>
                      <a:pPr algn="l"/>
                      <a:r>
                        <a:rPr lang="es-MX" sz="1600" b="1" dirty="0" smtClean="0"/>
                        <a:t>Otros</a:t>
                      </a:r>
                      <a:endParaRPr lang="es-AR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76" marR="91476" marT="45693" marB="4569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 smtClean="0"/>
                        <a:t>3%</a:t>
                      </a:r>
                      <a:endParaRPr lang="es-AR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76" marR="91476" marT="45693" marB="4569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b="1" dirty="0" smtClean="0"/>
                        <a:t>8%</a:t>
                      </a:r>
                      <a:endParaRPr lang="es-MX" sz="1600" b="1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76" marR="91476" marT="45693" marB="45693"/>
                </a:tc>
              </a:tr>
            </a:tbl>
          </a:graphicData>
        </a:graphic>
      </p:graphicFrame>
      <p:sp>
        <p:nvSpPr>
          <p:cNvPr id="9" name="CuadroTexto 25"/>
          <p:cNvSpPr txBox="1">
            <a:spLocks noChangeArrowheads="1"/>
          </p:cNvSpPr>
          <p:nvPr/>
        </p:nvSpPr>
        <p:spPr bwMode="auto">
          <a:xfrm>
            <a:off x="5815508" y="2154342"/>
            <a:ext cx="394090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9pPr>
          </a:lstStyle>
          <a:p>
            <a:pPr algn="ctr"/>
            <a:r>
              <a:rPr lang="es-MX" altLang="es-AR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COMERCIO EXTERIOR, % POR MODO</a:t>
            </a:r>
            <a:endParaRPr lang="es-AR" altLang="es-AR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Arco 9"/>
          <p:cNvSpPr/>
          <p:nvPr/>
        </p:nvSpPr>
        <p:spPr bwMode="auto">
          <a:xfrm rot="17547728">
            <a:off x="2581431" y="2971304"/>
            <a:ext cx="1406525" cy="1076325"/>
          </a:xfrm>
          <a:prstGeom prst="arc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med"/>
          </a:ln>
          <a:effectLst/>
        </p:spPr>
        <p:txBody>
          <a:bodyPr/>
          <a:lstStyle/>
          <a:p>
            <a:pPr>
              <a:defRPr/>
            </a:pPr>
            <a:endParaRPr lang="es-AR">
              <a:latin typeface="Times New Roman" charset="0"/>
            </a:endParaRPr>
          </a:p>
        </p:txBody>
      </p:sp>
      <p:sp>
        <p:nvSpPr>
          <p:cNvPr id="12" name="Rectángulo 1"/>
          <p:cNvSpPr>
            <a:spLocks noChangeArrowheads="1"/>
          </p:cNvSpPr>
          <p:nvPr/>
        </p:nvSpPr>
        <p:spPr bwMode="auto">
          <a:xfrm>
            <a:off x="6679604" y="5921966"/>
            <a:ext cx="295232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9pPr>
          </a:lstStyle>
          <a:p>
            <a:r>
              <a:rPr lang="es-AR" altLang="es-AR" sz="900" b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Fuente: </a:t>
            </a:r>
            <a:r>
              <a:rPr lang="es-AR" altLang="es-AR" sz="900" b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IDEA-CIPPEC </a:t>
            </a:r>
            <a:r>
              <a:rPr lang="es-AR" altLang="es-AR" sz="900" b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base a INDEC, estimaciones </a:t>
            </a:r>
            <a:r>
              <a:rPr lang="es-AR" altLang="es-AR" sz="900" b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privadas </a:t>
            </a:r>
            <a:r>
              <a:rPr lang="es-AR" altLang="es-AR" sz="900" b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UTN-CT3 (2013). </a:t>
            </a:r>
            <a:r>
              <a:rPr lang="es-AR" altLang="es-AR" sz="900" b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Asistencia </a:t>
            </a:r>
            <a:r>
              <a:rPr lang="es-AR" altLang="es-AR" sz="900" b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Jorge Sánchez en las estimaciones del tamaño y composición del mercado de cargas </a:t>
            </a:r>
            <a:r>
              <a:rPr lang="es-AR" altLang="es-AR" sz="900" b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totales.</a:t>
            </a:r>
            <a:endParaRPr lang="es-AR" altLang="es-AR" sz="2000" b="0" dirty="0"/>
          </a:p>
        </p:txBody>
      </p:sp>
      <p:sp>
        <p:nvSpPr>
          <p:cNvPr id="13" name="1 CuadroTexto"/>
          <p:cNvSpPr txBox="1">
            <a:spLocks noChangeArrowheads="1"/>
          </p:cNvSpPr>
          <p:nvPr/>
        </p:nvSpPr>
        <p:spPr bwMode="auto">
          <a:xfrm>
            <a:off x="857311" y="2179935"/>
            <a:ext cx="1108075" cy="76993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-8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-8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-8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-8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-8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-8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-8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-8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-84" charset="-128"/>
              </a:defRPr>
            </a:lvl9pPr>
          </a:lstStyle>
          <a:p>
            <a:pPr algn="ctr">
              <a:defRPr/>
            </a:pPr>
            <a:r>
              <a:rPr lang="es-AR" altLang="es-AR" sz="1100" b="1" dirty="0">
                <a:latin typeface="Arial" pitchFamily="34" charset="0"/>
                <a:cs typeface="Arial" pitchFamily="34" charset="0"/>
              </a:rPr>
              <a:t>Transporte de cargas  total </a:t>
            </a:r>
            <a:r>
              <a:rPr lang="es-AR" altLang="es-AR" sz="1100" b="1" dirty="0" smtClean="0">
                <a:latin typeface="Arial" pitchFamily="34" charset="0"/>
                <a:cs typeface="Arial" pitchFamily="34" charset="0"/>
              </a:rPr>
              <a:t>por OD, en ton-km </a:t>
            </a:r>
            <a:r>
              <a:rPr lang="es-AR" altLang="es-AR" sz="1100" b="1" dirty="0">
                <a:latin typeface="Arial" pitchFamily="34" charset="0"/>
                <a:cs typeface="Arial" pitchFamily="34" charset="0"/>
              </a:rPr>
              <a:t>(%)</a:t>
            </a:r>
            <a:endParaRPr lang="en-US" altLang="es-AR" sz="11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8038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932" y="164306"/>
            <a:ext cx="8811518" cy="960438"/>
          </a:xfrm>
        </p:spPr>
        <p:txBody>
          <a:bodyPr/>
          <a:lstStyle/>
          <a:p>
            <a:r>
              <a:rPr lang="es-AR" dirty="0" smtClean="0"/>
              <a:t>El </a:t>
            </a:r>
            <a:r>
              <a:rPr lang="es-AR" kern="1200" dirty="0"/>
              <a:t>desempeño</a:t>
            </a:r>
            <a:r>
              <a:rPr lang="es-AR" dirty="0" smtClean="0"/>
              <a:t> </a:t>
            </a:r>
            <a:r>
              <a:rPr lang="es-AR" dirty="0"/>
              <a:t>logístico en los últimos años: </a:t>
            </a:r>
            <a:r>
              <a:rPr lang="es-AR" dirty="0" smtClean="0"/>
              <a:t>una síntesis de los principales componentes</a:t>
            </a:r>
            <a:endParaRPr lang="es-AR" dirty="0"/>
          </a:p>
        </p:txBody>
      </p:sp>
      <p:sp>
        <p:nvSpPr>
          <p:cNvPr id="8" name="Pentágono 7"/>
          <p:cNvSpPr/>
          <p:nvPr/>
        </p:nvSpPr>
        <p:spPr bwMode="auto">
          <a:xfrm>
            <a:off x="630932" y="1844824"/>
            <a:ext cx="2592288" cy="1296144"/>
          </a:xfrm>
          <a:prstGeom prst="homePlate">
            <a:avLst>
              <a:gd name="adj" fmla="val 34438"/>
            </a:avLst>
          </a:prstGeom>
          <a:solidFill>
            <a:schemeClr val="accent6">
              <a:lumMod val="60000"/>
              <a:lumOff val="40000"/>
            </a:schemeClr>
          </a:solidFill>
          <a:ln>
            <a:headEnd type="none" w="med" len="med"/>
            <a:tailEnd type="none" w="med" len="med"/>
          </a:ln>
          <a:effectLst>
            <a:outerShdw blurRad="127000" dist="63500" dir="2700000" algn="tl" rotWithShape="0">
              <a:prstClr val="black">
                <a:alpha val="21000"/>
              </a:prst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wrap="square" lIns="36000" tIns="45720" rIns="4572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A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INFRAESTRUCTURA Y SERVICIOS DE TRANSPORTE</a:t>
            </a:r>
          </a:p>
        </p:txBody>
      </p:sp>
      <p:sp>
        <p:nvSpPr>
          <p:cNvPr id="10" name="Pentágono 9"/>
          <p:cNvSpPr/>
          <p:nvPr/>
        </p:nvSpPr>
        <p:spPr bwMode="auto">
          <a:xfrm>
            <a:off x="630932" y="3501008"/>
            <a:ext cx="2592288" cy="1296144"/>
          </a:xfrm>
          <a:prstGeom prst="homePlate">
            <a:avLst>
              <a:gd name="adj" fmla="val 34438"/>
            </a:avLst>
          </a:prstGeom>
          <a:solidFill>
            <a:schemeClr val="accent6">
              <a:lumMod val="60000"/>
              <a:lumOff val="40000"/>
            </a:schemeClr>
          </a:solidFill>
          <a:ln>
            <a:headEnd type="none" w="med" len="med"/>
            <a:tailEnd type="none" w="med" len="med"/>
          </a:ln>
          <a:effectLst>
            <a:outerShdw blurRad="127000" dist="63500" dir="2700000" algn="tl" rotWithShape="0">
              <a:prstClr val="black">
                <a:alpha val="21000"/>
              </a:prst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wrap="square" lIns="72000" tIns="45720" rIns="45720" bIns="45720" numCol="1" rtlCol="0" anchor="ctr" anchorCtr="1" compatLnSpc="1">
            <a:prstTxWarp prst="textNoShape">
              <a:avLst/>
            </a:prstTxWarp>
          </a:bodyPr>
          <a:lstStyle/>
          <a:p>
            <a:pPr eaLnBrk="0" hangingPunct="0"/>
            <a:r>
              <a:rPr lang="es-AR" sz="1400" dirty="0">
                <a:solidFill>
                  <a:schemeClr val="tx1"/>
                </a:solidFill>
                <a:latin typeface="Arial" charset="0"/>
              </a:rPr>
              <a:t>GESTION DE LAS CADENAS DE ABASTECIMIENTO Y SU LOGISTICA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3367236" y="1628800"/>
            <a:ext cx="6075214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s-AR" sz="1600" b="0" dirty="0" smtClean="0"/>
              <a:t>Inversión en carreteras, pero sin solucionar problemas severos. Estado regular de la red.</a:t>
            </a:r>
          </a:p>
          <a:p>
            <a:pPr marL="171450" indent="-17145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s-AR" sz="1600" b="0" dirty="0" smtClean="0"/>
              <a:t>Concentración de la matriz de cargas en el autotransporte</a:t>
            </a:r>
          </a:p>
          <a:p>
            <a:pPr marL="171450" indent="-17145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s-AR" sz="1600" b="0" dirty="0" smtClean="0"/>
              <a:t>Expansión en capacidad portuaria, problemas crecientes en los accesos terrestres, mejoras en accesos náuticos</a:t>
            </a:r>
          </a:p>
          <a:p>
            <a:pPr marL="171450" indent="-17145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s-MX" sz="1600" b="0" dirty="0" smtClean="0"/>
              <a:t>Conflictos frecuentes</a:t>
            </a:r>
            <a:endParaRPr lang="es-AR" sz="1600" b="0" dirty="0" smtClean="0"/>
          </a:p>
        </p:txBody>
      </p:sp>
      <p:sp>
        <p:nvSpPr>
          <p:cNvPr id="13" name="CuadroTexto 12"/>
          <p:cNvSpPr txBox="1"/>
          <p:nvPr/>
        </p:nvSpPr>
        <p:spPr>
          <a:xfrm>
            <a:off x="3367236" y="3717032"/>
            <a:ext cx="6075214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s-AR" sz="1600" b="0" dirty="0" smtClean="0"/>
              <a:t>Modernización en empresas grandes y medias; reconocimiento creciente del rol del </a:t>
            </a:r>
            <a:r>
              <a:rPr lang="es-AR" sz="1600" b="0" i="1" dirty="0" err="1" smtClean="0"/>
              <a:t>supply</a:t>
            </a:r>
            <a:r>
              <a:rPr lang="es-AR" sz="1600" b="0" i="1" dirty="0" smtClean="0"/>
              <a:t> </a:t>
            </a:r>
            <a:r>
              <a:rPr lang="es-AR" sz="1600" b="0" i="1" dirty="0" err="1" smtClean="0"/>
              <a:t>chain</a:t>
            </a:r>
            <a:r>
              <a:rPr lang="es-AR" sz="1600" b="0" i="1" dirty="0" smtClean="0"/>
              <a:t> </a:t>
            </a:r>
            <a:r>
              <a:rPr lang="es-AR" sz="1600" b="0" dirty="0" smtClean="0"/>
              <a:t>y su logística. Rezago en las Pymes</a:t>
            </a:r>
          </a:p>
          <a:p>
            <a:pPr marL="171450" indent="-17145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s-MX" sz="1600" b="0" dirty="0" smtClean="0"/>
              <a:t>Desarrollo creciente de operadores y plataformas logísticas</a:t>
            </a:r>
            <a:endParaRPr lang="es-AR" sz="1600" b="0" dirty="0" smtClean="0"/>
          </a:p>
        </p:txBody>
      </p:sp>
      <p:sp>
        <p:nvSpPr>
          <p:cNvPr id="15" name="CuadroTexto 14"/>
          <p:cNvSpPr txBox="1"/>
          <p:nvPr/>
        </p:nvSpPr>
        <p:spPr>
          <a:xfrm>
            <a:off x="3367236" y="5410090"/>
            <a:ext cx="6075214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s-AR" sz="1600" b="0" dirty="0" smtClean="0"/>
              <a:t>El comercio administrado no busca facilitar el comercio</a:t>
            </a:r>
          </a:p>
          <a:p>
            <a:pPr marL="171450" indent="-17145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s-AR" sz="1600" b="0" dirty="0" smtClean="0"/>
              <a:t>Escasas mejoras en pasos de frontera</a:t>
            </a:r>
          </a:p>
        </p:txBody>
      </p:sp>
      <p:sp>
        <p:nvSpPr>
          <p:cNvPr id="9" name="Pentágono 8"/>
          <p:cNvSpPr/>
          <p:nvPr/>
        </p:nvSpPr>
        <p:spPr bwMode="auto">
          <a:xfrm>
            <a:off x="630932" y="5157192"/>
            <a:ext cx="2592288" cy="1296144"/>
          </a:xfrm>
          <a:prstGeom prst="homePlate">
            <a:avLst>
              <a:gd name="adj" fmla="val 34438"/>
            </a:avLst>
          </a:prstGeom>
          <a:solidFill>
            <a:schemeClr val="accent6">
              <a:lumMod val="60000"/>
              <a:lumOff val="40000"/>
            </a:schemeClr>
          </a:solidFill>
          <a:ln>
            <a:headEnd type="none" w="med" len="med"/>
            <a:tailEnd type="none" w="med" len="med"/>
          </a:ln>
          <a:effectLst>
            <a:outerShdw blurRad="127000" dist="63500" dir="2700000" algn="tl" rotWithShape="0">
              <a:prstClr val="black">
                <a:alpha val="21000"/>
              </a:prst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wrap="square" lIns="36000" tIns="45720" rIns="45720" bIns="45720" numCol="1" rtlCol="0" anchor="ctr" anchorCtr="1" compatLnSpc="1">
            <a:prstTxWarp prst="textNoShape">
              <a:avLst/>
            </a:prstTxWarp>
          </a:bodyPr>
          <a:lstStyle/>
          <a:p>
            <a:pPr eaLnBrk="0" hangingPunct="0"/>
            <a:r>
              <a:rPr lang="es-AR" sz="1400" dirty="0">
                <a:solidFill>
                  <a:schemeClr val="tx1"/>
                </a:solidFill>
                <a:latin typeface="Arial" charset="0"/>
              </a:rPr>
              <a:t>GESTION DE FRONTERAS (FACILITACION COMERCIAL)</a:t>
            </a:r>
          </a:p>
        </p:txBody>
      </p:sp>
    </p:spTree>
    <p:extLst>
      <p:ext uri="{BB962C8B-B14F-4D97-AF65-F5344CB8AC3E}">
        <p14:creationId xmlns:p14="http://schemas.microsoft.com/office/powerpoint/2010/main" val="711027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932" y="116632"/>
            <a:ext cx="8811518" cy="960438"/>
          </a:xfrm>
        </p:spPr>
        <p:txBody>
          <a:bodyPr/>
          <a:lstStyle/>
          <a:p>
            <a:r>
              <a:rPr lang="es-AR" dirty="0"/>
              <a:t>La partición modal: qué muestran otros </a:t>
            </a:r>
            <a:r>
              <a:rPr lang="es-AR" dirty="0" smtClean="0"/>
              <a:t>países de América Latina …</a:t>
            </a:r>
            <a:endParaRPr lang="es-AR" dirty="0"/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2"/>
          <a:srcRect l="21931"/>
          <a:stretch/>
        </p:blipFill>
        <p:spPr>
          <a:xfrm>
            <a:off x="558924" y="1628801"/>
            <a:ext cx="2851262" cy="2345675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3"/>
          <a:srcRect l="22360"/>
          <a:stretch/>
        </p:blipFill>
        <p:spPr>
          <a:xfrm>
            <a:off x="3583260" y="1628801"/>
            <a:ext cx="2851262" cy="2358617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4"/>
          <a:srcRect l="22616"/>
          <a:stretch/>
        </p:blipFill>
        <p:spPr>
          <a:xfrm>
            <a:off x="6594242" y="1628800"/>
            <a:ext cx="2851263" cy="2345676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5"/>
          <a:srcRect l="22360"/>
          <a:stretch/>
        </p:blipFill>
        <p:spPr>
          <a:xfrm>
            <a:off x="558924" y="4104456"/>
            <a:ext cx="2851262" cy="2337928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6"/>
          <a:srcRect l="22360"/>
          <a:stretch/>
        </p:blipFill>
        <p:spPr>
          <a:xfrm>
            <a:off x="3583260" y="4104456"/>
            <a:ext cx="2851262" cy="2337928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7"/>
          <a:srcRect l="23086"/>
          <a:stretch/>
        </p:blipFill>
        <p:spPr>
          <a:xfrm>
            <a:off x="6607596" y="4104456"/>
            <a:ext cx="2834854" cy="2346429"/>
          </a:xfrm>
          <a:prstGeom prst="rect">
            <a:avLst/>
          </a:prstGeom>
        </p:spPr>
      </p:pic>
      <p:sp>
        <p:nvSpPr>
          <p:cNvPr id="18" name="CuadroTexto 17"/>
          <p:cNvSpPr txBox="1"/>
          <p:nvPr/>
        </p:nvSpPr>
        <p:spPr>
          <a:xfrm>
            <a:off x="558924" y="6567155"/>
            <a:ext cx="437171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1000" b="0" dirty="0" smtClean="0">
                <a:solidFill>
                  <a:srgbClr val="000000"/>
                </a:solidFill>
              </a:rPr>
              <a:t>Fuente: BID – Observatorio Regional de Transporte de Cargas y Logística</a:t>
            </a:r>
          </a:p>
        </p:txBody>
      </p:sp>
    </p:spTree>
    <p:extLst>
      <p:ext uri="{BB962C8B-B14F-4D97-AF65-F5344CB8AC3E}">
        <p14:creationId xmlns:p14="http://schemas.microsoft.com/office/powerpoint/2010/main" val="422518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932" y="20290"/>
            <a:ext cx="8811518" cy="960438"/>
          </a:xfrm>
        </p:spPr>
        <p:txBody>
          <a:bodyPr/>
          <a:lstStyle/>
          <a:p>
            <a:r>
              <a:rPr lang="es-AR" dirty="0" smtClean="0"/>
              <a:t>…y otros países del mundo</a:t>
            </a:r>
            <a:endParaRPr lang="es-AR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081" y="1844821"/>
            <a:ext cx="2933650" cy="201185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7276" y="1844823"/>
            <a:ext cx="2743438" cy="193138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6018" y="1844823"/>
            <a:ext cx="2794649" cy="191674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931" y="4096245"/>
            <a:ext cx="2823912" cy="1975276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25398" y="4096247"/>
            <a:ext cx="2743438" cy="2114276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84061" y="4104068"/>
            <a:ext cx="2765386" cy="2150855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1423020" y="6453336"/>
            <a:ext cx="13313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/>
              <a:t>Fuente: IT, 2014</a:t>
            </a:r>
          </a:p>
        </p:txBody>
      </p:sp>
    </p:spTree>
    <p:extLst>
      <p:ext uri="{BB962C8B-B14F-4D97-AF65-F5344CB8AC3E}">
        <p14:creationId xmlns:p14="http://schemas.microsoft.com/office/powerpoint/2010/main" val="2281182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ítulo 1"/>
          <p:cNvSpPr>
            <a:spLocks/>
          </p:cNvSpPr>
          <p:nvPr/>
        </p:nvSpPr>
        <p:spPr bwMode="auto">
          <a:xfrm>
            <a:off x="836612" y="116632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MX" altLang="es-AR" sz="2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Logística de exportación: concentración en orígenes y tipos de </a:t>
            </a:r>
            <a:r>
              <a:rPr lang="es-MX" altLang="es-AR" sz="22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producto</a:t>
            </a:r>
            <a:endParaRPr lang="es-AR" altLang="es-AR" sz="22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127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1268414"/>
            <a:ext cx="7448550" cy="555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089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12 Rectángulo"/>
          <p:cNvSpPr>
            <a:spLocks noChangeArrowheads="1"/>
          </p:cNvSpPr>
          <p:nvPr/>
        </p:nvSpPr>
        <p:spPr bwMode="auto">
          <a:xfrm>
            <a:off x="2635250" y="44451"/>
            <a:ext cx="4260850" cy="5492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/>
            <a:r>
              <a:rPr lang="es-AR" altLang="es-AR" sz="1600">
                <a:solidFill>
                  <a:srgbClr val="000000"/>
                </a:solidFill>
                <a:ea typeface="ヒラギノ角ゴ Pro W3" pitchFamily="-84" charset="-128"/>
              </a:rPr>
              <a:t>Origen de la carga de exportación</a:t>
            </a:r>
          </a:p>
          <a:p>
            <a:pPr algn="ctr" eaLnBrk="0" hangingPunct="0"/>
            <a:r>
              <a:rPr lang="es-AR" altLang="es-AR" sz="1400" b="0">
                <a:solidFill>
                  <a:srgbClr val="000000"/>
                </a:solidFill>
                <a:ea typeface="ヒラギノ角ゴ Pro W3" pitchFamily="-84" charset="-128"/>
              </a:rPr>
              <a:t>(Millones de toneladas y porcentaje)</a:t>
            </a:r>
            <a:endParaRPr lang="en-US" altLang="es-AR" sz="1400" b="0">
              <a:solidFill>
                <a:srgbClr val="000000"/>
              </a:solidFill>
              <a:ea typeface="ヒラギノ角ゴ Pro W3" pitchFamily="-84" charset="-128"/>
            </a:endParaRPr>
          </a:p>
        </p:txBody>
      </p:sp>
      <p:sp>
        <p:nvSpPr>
          <p:cNvPr id="12293" name="9 CuadroTexto"/>
          <p:cNvSpPr txBox="1">
            <a:spLocks noChangeArrowheads="1"/>
          </p:cNvSpPr>
          <p:nvPr/>
        </p:nvSpPr>
        <p:spPr bwMode="auto">
          <a:xfrm>
            <a:off x="415925" y="5641975"/>
            <a:ext cx="9072562" cy="1184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28638" indent="-3540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1688" indent="-28733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 eaLnBrk="0" hangingPunct="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s-AR" altLang="es-AR" sz="1400">
                <a:solidFill>
                  <a:srgbClr val="000000"/>
                </a:solidFill>
                <a:ea typeface="ヒラギノ角ゴ Pro W3" pitchFamily="-84" charset="-128"/>
              </a:rPr>
              <a:t>Concentración espacial</a:t>
            </a:r>
          </a:p>
          <a:p>
            <a:pPr lvl="2" eaLnBrk="0" hangingPunct="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es-AR" altLang="es-AR" sz="1400">
                <a:solidFill>
                  <a:srgbClr val="000000"/>
                </a:solidFill>
                <a:ea typeface="ヒラギノ角ゴ Pro W3" pitchFamily="-84" charset="-128"/>
              </a:rPr>
              <a:t>Tres provincias </a:t>
            </a:r>
            <a:r>
              <a:rPr lang="es-AR" altLang="es-AR" sz="1400" b="0">
                <a:solidFill>
                  <a:srgbClr val="000000"/>
                </a:solidFill>
                <a:ea typeface="ヒラギノ角ゴ Pro W3" pitchFamily="-84" charset="-128"/>
              </a:rPr>
              <a:t>(Santa Fe, Córdoba y Buenos Aires) originan </a:t>
            </a:r>
            <a:r>
              <a:rPr lang="es-AR" altLang="es-AR" sz="1400">
                <a:solidFill>
                  <a:srgbClr val="000000"/>
                </a:solidFill>
                <a:ea typeface="ヒラギノ角ゴ Pro W3" pitchFamily="-84" charset="-128"/>
              </a:rPr>
              <a:t>más del 80% del volumen exportado</a:t>
            </a:r>
          </a:p>
          <a:p>
            <a:pPr lvl="1" eaLnBrk="0" hangingPunct="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s-AR" altLang="es-AR" sz="1400">
                <a:solidFill>
                  <a:srgbClr val="000000"/>
                </a:solidFill>
                <a:ea typeface="ヒラギノ角ゴ Pro W3" pitchFamily="-84" charset="-128"/>
              </a:rPr>
              <a:t>Concentración productiva</a:t>
            </a:r>
          </a:p>
          <a:p>
            <a:pPr lvl="2" eaLnBrk="0" hangingPunct="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es-AR" altLang="es-AR" sz="1400" b="0">
                <a:solidFill>
                  <a:srgbClr val="000000"/>
                </a:solidFill>
                <a:ea typeface="ヒラギノ角ゴ Pro W3" pitchFamily="-84" charset="-128"/>
              </a:rPr>
              <a:t>Los complejos cerealero y oleaginoso explican </a:t>
            </a:r>
            <a:r>
              <a:rPr lang="es-AR" altLang="es-AR" sz="1400">
                <a:solidFill>
                  <a:srgbClr val="000000"/>
                </a:solidFill>
                <a:ea typeface="ヒラギノ角ゴ Pro W3" pitchFamily="-84" charset="-128"/>
              </a:rPr>
              <a:t>más del 80% de las toneladas exportadas</a:t>
            </a:r>
            <a:endParaRPr lang="es-AR" altLang="es-AR" sz="1400" b="0">
              <a:solidFill>
                <a:srgbClr val="000000"/>
              </a:solidFill>
              <a:ea typeface="ヒラギノ角ゴ Pro W3" pitchFamily="-84" charset="-128"/>
            </a:endParaRPr>
          </a:p>
        </p:txBody>
      </p:sp>
      <p:pic>
        <p:nvPicPr>
          <p:cNvPr id="12294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692151"/>
            <a:ext cx="7848600" cy="482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7442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674812" y="2027239"/>
            <a:ext cx="7162800" cy="363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9pPr>
          </a:lstStyle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rgbClr val="FFFFFF">
                    <a:lumMod val="50000"/>
                  </a:srgbClr>
                </a:solidFill>
                <a:latin typeface="Arial" pitchFamily="34" charset="0"/>
                <a:cs typeface="Arial"/>
              </a:rPr>
              <a:t>Conceptos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rgbClr val="FFFFFF">
                    <a:lumMod val="50000"/>
                  </a:srgbClr>
                </a:solidFill>
                <a:latin typeface="Arial" pitchFamily="34" charset="0"/>
                <a:cs typeface="Arial"/>
              </a:rPr>
              <a:t>Situación actual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rgbClr val="000000"/>
                </a:solidFill>
                <a:latin typeface="Arial" pitchFamily="34" charset="0"/>
                <a:cs typeface="Arial"/>
              </a:rPr>
              <a:t>Visión hacia el futuro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rgbClr val="FFFFFF">
                    <a:lumMod val="50000"/>
                  </a:srgbClr>
                </a:solidFill>
                <a:latin typeface="Arial" pitchFamily="34" charset="0"/>
                <a:cs typeface="Arial"/>
              </a:rPr>
              <a:t>Los retos a enfrentar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rgbClr val="FFFFFF">
                    <a:lumMod val="50000"/>
                  </a:srgbClr>
                </a:solidFill>
                <a:latin typeface="Arial" pitchFamily="34" charset="0"/>
                <a:cs typeface="Arial"/>
              </a:rPr>
              <a:t>Opciones estratégicas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rgbClr val="FFFFFF">
                    <a:lumMod val="50000"/>
                  </a:srgbClr>
                </a:solidFill>
                <a:latin typeface="Arial" pitchFamily="34" charset="0"/>
                <a:cs typeface="Arial"/>
              </a:rPr>
              <a:t>Reflexiones finales</a:t>
            </a:r>
          </a:p>
        </p:txBody>
      </p:sp>
      <p:sp>
        <p:nvSpPr>
          <p:cNvPr id="16389" name="Rectángulo redondeado 4"/>
          <p:cNvSpPr>
            <a:spLocks noChangeArrowheads="1"/>
          </p:cNvSpPr>
          <p:nvPr/>
        </p:nvSpPr>
        <p:spPr bwMode="auto">
          <a:xfrm>
            <a:off x="1495426" y="3322639"/>
            <a:ext cx="4535487" cy="466725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0" hangingPunct="0"/>
            <a:endParaRPr lang="es-AR" altLang="es-AR" sz="2400" b="0">
              <a:solidFill>
                <a:srgbClr val="000000"/>
              </a:solidFill>
              <a:latin typeface="Times New Roman" panose="02020603050405020304" pitchFamily="18" charset="0"/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4721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30932" y="236314"/>
            <a:ext cx="8712968" cy="960438"/>
          </a:xfrm>
        </p:spPr>
        <p:txBody>
          <a:bodyPr/>
          <a:lstStyle/>
          <a:p>
            <a:r>
              <a:rPr lang="es-AR" dirty="0" smtClean="0"/>
              <a:t>La </a:t>
            </a:r>
            <a:r>
              <a:rPr lang="es-AR" dirty="0"/>
              <a:t>logística </a:t>
            </a:r>
            <a:r>
              <a:rPr lang="es-AR" dirty="0" smtClean="0"/>
              <a:t>de calidad es </a:t>
            </a:r>
            <a:r>
              <a:rPr lang="es-AR" dirty="0"/>
              <a:t>necesaria para el </a:t>
            </a:r>
            <a:r>
              <a:rPr lang="es-AR" dirty="0" smtClean="0"/>
              <a:t/>
            </a:r>
            <a:br>
              <a:rPr lang="es-AR" dirty="0" smtClean="0"/>
            </a:br>
            <a:r>
              <a:rPr lang="es-AR" dirty="0" smtClean="0"/>
              <a:t>funcionamiento </a:t>
            </a:r>
            <a:r>
              <a:rPr lang="es-AR" dirty="0"/>
              <a:t>adecuado de la economía en su totalidad</a:t>
            </a:r>
          </a:p>
        </p:txBody>
      </p:sp>
      <p:grpSp>
        <p:nvGrpSpPr>
          <p:cNvPr id="13" name="Grupo 12"/>
          <p:cNvGrpSpPr/>
          <p:nvPr/>
        </p:nvGrpSpPr>
        <p:grpSpPr>
          <a:xfrm>
            <a:off x="630932" y="1700808"/>
            <a:ext cx="8883526" cy="1296144"/>
            <a:chOff x="630932" y="1844824"/>
            <a:chExt cx="8883526" cy="1296144"/>
          </a:xfrm>
        </p:grpSpPr>
        <p:sp>
          <p:nvSpPr>
            <p:cNvPr id="5" name="Pentágono 4"/>
            <p:cNvSpPr/>
            <p:nvPr/>
          </p:nvSpPr>
          <p:spPr bwMode="auto">
            <a:xfrm>
              <a:off x="630932" y="1844824"/>
              <a:ext cx="2592288" cy="1296144"/>
            </a:xfrm>
            <a:prstGeom prst="homePlate">
              <a:avLst>
                <a:gd name="adj" fmla="val 34438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headEnd type="none" w="med" len="med"/>
              <a:tailEnd type="none" w="med" len="med"/>
            </a:ln>
            <a:effectLst>
              <a:outerShdw blurRad="127000" dist="63500" dir="2700000" algn="tl" rotWithShape="0">
                <a:prstClr val="black">
                  <a:alpha val="21000"/>
                </a:prstClr>
              </a:outerShdw>
            </a:effectLst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vert="horz" wrap="square" lIns="108000" tIns="45720" rIns="45720" bIns="45720" numCol="1" rtlCol="0" anchor="ctr" anchorCtr="1" compatLnSpc="1">
              <a:prstTxWarp prst="textNoShape">
                <a:avLst/>
              </a:prstTxWarp>
            </a:bodyPr>
            <a:lstStyle/>
            <a:p>
              <a:pPr eaLnBrk="0" hangingPunct="0"/>
              <a:r>
                <a:rPr lang="es-AR" sz="1400" dirty="0" smtClean="0">
                  <a:solidFill>
                    <a:srgbClr val="000000"/>
                  </a:solidFill>
                  <a:latin typeface="Arial" charset="0"/>
                </a:rPr>
                <a:t>PARA EL </a:t>
              </a:r>
            </a:p>
            <a:p>
              <a:pPr eaLnBrk="0" hangingPunct="0"/>
              <a:r>
                <a:rPr lang="es-AR" sz="1400" dirty="0" smtClean="0">
                  <a:solidFill>
                    <a:srgbClr val="000000"/>
                  </a:solidFill>
                  <a:latin typeface="Arial" charset="0"/>
                </a:rPr>
                <a:t>FUNCIONAMIENTO DEL MERCADO INTERNO</a:t>
              </a:r>
            </a:p>
          </p:txBody>
        </p:sp>
        <p:sp>
          <p:nvSpPr>
            <p:cNvPr id="6" name="CuadroTexto 5"/>
            <p:cNvSpPr txBox="1"/>
            <p:nvPr/>
          </p:nvSpPr>
          <p:spPr>
            <a:xfrm>
              <a:off x="3439244" y="2031231"/>
              <a:ext cx="607521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spcAft>
                  <a:spcPts val="600"/>
                </a:spcAft>
                <a:buFont typeface="Courier New" panose="02070309020205020404" pitchFamily="49" charset="0"/>
                <a:buChar char="o"/>
              </a:pPr>
              <a:r>
                <a:rPr lang="es-AR" sz="1800" b="0" dirty="0" smtClean="0">
                  <a:solidFill>
                    <a:srgbClr val="000000"/>
                  </a:solidFill>
                </a:rPr>
                <a:t>Menores </a:t>
              </a:r>
              <a:r>
                <a:rPr lang="es-AR" sz="1800" b="0" dirty="0">
                  <a:solidFill>
                    <a:srgbClr val="000000"/>
                  </a:solidFill>
                </a:rPr>
                <a:t>costos de distribución reducen el costo de vida, favorecen el desarrollo de emprendedores y la conexión de regiones o poblaciones más </a:t>
              </a:r>
              <a:r>
                <a:rPr lang="es-AR" sz="1800" b="0" dirty="0" smtClean="0">
                  <a:solidFill>
                    <a:srgbClr val="000000"/>
                  </a:solidFill>
                </a:rPr>
                <a:t>remotas</a:t>
              </a:r>
              <a:endParaRPr lang="es-AR" sz="1800" b="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2" name="Grupo 11"/>
          <p:cNvGrpSpPr/>
          <p:nvPr/>
        </p:nvGrpSpPr>
        <p:grpSpPr>
          <a:xfrm>
            <a:off x="630932" y="3260194"/>
            <a:ext cx="8883526" cy="1554272"/>
            <a:chOff x="630932" y="3314888"/>
            <a:chExt cx="8883526" cy="1554272"/>
          </a:xfrm>
        </p:grpSpPr>
        <p:sp>
          <p:nvSpPr>
            <p:cNvPr id="7" name="Pentágono 6"/>
            <p:cNvSpPr/>
            <p:nvPr/>
          </p:nvSpPr>
          <p:spPr bwMode="auto">
            <a:xfrm>
              <a:off x="630932" y="3443952"/>
              <a:ext cx="2592288" cy="1296144"/>
            </a:xfrm>
            <a:prstGeom prst="homePlate">
              <a:avLst>
                <a:gd name="adj" fmla="val 34438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headEnd type="none" w="med" len="med"/>
              <a:tailEnd type="none" w="med" len="med"/>
            </a:ln>
            <a:effectLst>
              <a:outerShdw blurRad="127000" dist="63500" dir="2700000" algn="tl" rotWithShape="0">
                <a:prstClr val="black">
                  <a:alpha val="21000"/>
                </a:prstClr>
              </a:outerShdw>
            </a:effectLst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vert="horz" wrap="square" lIns="108000" tIns="45720" rIns="45720" bIns="45720" numCol="1" rtlCol="0" anchor="ctr" anchorCtr="1" compatLnSpc="1">
              <a:prstTxWarp prst="textNoShape">
                <a:avLst/>
              </a:prstTxWarp>
            </a:bodyPr>
            <a:lstStyle/>
            <a:p>
              <a:pPr eaLnBrk="0" hangingPunct="0"/>
              <a:r>
                <a:rPr lang="es-AR" sz="1400" dirty="0" smtClean="0">
                  <a:solidFill>
                    <a:srgbClr val="000000"/>
                  </a:solidFill>
                  <a:latin typeface="Arial" charset="0"/>
                </a:rPr>
                <a:t>PARA UN TRÁNSITO EFICAZ DE LAS IMPORTACIONES</a:t>
              </a:r>
            </a:p>
          </p:txBody>
        </p:sp>
        <p:sp>
          <p:nvSpPr>
            <p:cNvPr id="8" name="CuadroTexto 7"/>
            <p:cNvSpPr txBox="1"/>
            <p:nvPr/>
          </p:nvSpPr>
          <p:spPr>
            <a:xfrm>
              <a:off x="3439244" y="3314888"/>
              <a:ext cx="6075214" cy="15542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spcAft>
                  <a:spcPts val="600"/>
                </a:spcAft>
                <a:buFont typeface="Courier New" panose="02070309020205020404" pitchFamily="49" charset="0"/>
                <a:buChar char="o"/>
              </a:pPr>
              <a:r>
                <a:rPr lang="es-AR" sz="1800" b="0" dirty="0">
                  <a:solidFill>
                    <a:srgbClr val="000000"/>
                  </a:solidFill>
                </a:rPr>
                <a:t>Para las importaciones de bienes esenciales y de consumo</a:t>
              </a:r>
            </a:p>
            <a:p>
              <a:pPr marL="285750" indent="-285750">
                <a:spcAft>
                  <a:spcPts val="600"/>
                </a:spcAft>
                <a:buFont typeface="Courier New" panose="02070309020205020404" pitchFamily="49" charset="0"/>
                <a:buChar char="o"/>
              </a:pPr>
              <a:r>
                <a:rPr lang="es-AR" sz="1800" b="0" dirty="0">
                  <a:solidFill>
                    <a:srgbClr val="000000"/>
                  </a:solidFill>
                </a:rPr>
                <a:t>Para las importaciones de bienes intermedios y módulos que son transformados en productos con mayor valor agregado destinados a la exportación</a:t>
              </a:r>
            </a:p>
          </p:txBody>
        </p:sp>
      </p:grpSp>
      <p:grpSp>
        <p:nvGrpSpPr>
          <p:cNvPr id="11" name="Grupo 10"/>
          <p:cNvGrpSpPr/>
          <p:nvPr/>
        </p:nvGrpSpPr>
        <p:grpSpPr>
          <a:xfrm>
            <a:off x="630932" y="5077708"/>
            <a:ext cx="8883526" cy="1296144"/>
            <a:chOff x="630932" y="5077708"/>
            <a:chExt cx="8883526" cy="1296144"/>
          </a:xfrm>
        </p:grpSpPr>
        <p:sp>
          <p:nvSpPr>
            <p:cNvPr id="9" name="Pentágono 8"/>
            <p:cNvSpPr/>
            <p:nvPr/>
          </p:nvSpPr>
          <p:spPr bwMode="auto">
            <a:xfrm>
              <a:off x="630932" y="5077708"/>
              <a:ext cx="2592288" cy="1296144"/>
            </a:xfrm>
            <a:prstGeom prst="homePlate">
              <a:avLst>
                <a:gd name="adj" fmla="val 34438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headEnd type="none" w="med" len="med"/>
              <a:tailEnd type="none" w="med" len="med"/>
            </a:ln>
            <a:effectLst>
              <a:outerShdw blurRad="127000" dist="63500" dir="2700000" algn="tl" rotWithShape="0">
                <a:prstClr val="black">
                  <a:alpha val="21000"/>
                </a:prstClr>
              </a:outerShdw>
            </a:effectLst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vert="horz" wrap="square" lIns="108000" tIns="45720" rIns="45720" bIns="45720" numCol="1" rtlCol="0" anchor="ctr" anchorCtr="1" compatLnSpc="1">
              <a:prstTxWarp prst="textNoShape">
                <a:avLst/>
              </a:prstTxWarp>
            </a:bodyPr>
            <a:lstStyle/>
            <a:p>
              <a:pPr eaLnBrk="0" hangingPunct="0"/>
              <a:r>
                <a:rPr lang="es-AR" sz="1400" dirty="0" smtClean="0">
                  <a:solidFill>
                    <a:srgbClr val="000000"/>
                  </a:solidFill>
                  <a:latin typeface="Arial" charset="0"/>
                </a:rPr>
                <a:t>PARA UNA COMPETITIVIDAD MAYOR DE LAS EXPORTACIONES</a:t>
              </a:r>
              <a:endParaRPr lang="es-AR" sz="1400" dirty="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10" name="CuadroTexto 9"/>
            <p:cNvSpPr txBox="1"/>
            <p:nvPr/>
          </p:nvSpPr>
          <p:spPr>
            <a:xfrm>
              <a:off x="3439244" y="5087144"/>
              <a:ext cx="6075214" cy="12772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spcAft>
                  <a:spcPts val="600"/>
                </a:spcAft>
                <a:buFont typeface="Courier New" panose="02070309020205020404" pitchFamily="49" charset="0"/>
                <a:buChar char="o"/>
              </a:pPr>
              <a:r>
                <a:rPr lang="es-AR" sz="1800" b="0" dirty="0">
                  <a:solidFill>
                    <a:srgbClr val="000000"/>
                  </a:solidFill>
                </a:rPr>
                <a:t>Permitir precios FOB mas competitivos y que una mayor proporción de </a:t>
              </a:r>
              <a:r>
                <a:rPr lang="es-AR" sz="1800" b="0" dirty="0" smtClean="0">
                  <a:solidFill>
                    <a:srgbClr val="000000"/>
                  </a:solidFill>
                </a:rPr>
                <a:t>ellos remunere </a:t>
              </a:r>
              <a:r>
                <a:rPr lang="es-AR" sz="1800" b="0" dirty="0">
                  <a:solidFill>
                    <a:srgbClr val="000000"/>
                  </a:solidFill>
                </a:rPr>
                <a:t>a los productores</a:t>
              </a:r>
            </a:p>
            <a:p>
              <a:pPr marL="285750" indent="-285750">
                <a:spcAft>
                  <a:spcPts val="600"/>
                </a:spcAft>
                <a:buFont typeface="Courier New" panose="02070309020205020404" pitchFamily="49" charset="0"/>
                <a:buChar char="o"/>
              </a:pPr>
              <a:r>
                <a:rPr lang="es-AR" sz="1800" b="0" dirty="0">
                  <a:solidFill>
                    <a:srgbClr val="000000"/>
                  </a:solidFill>
                </a:rPr>
                <a:t>L</a:t>
              </a:r>
              <a:r>
                <a:rPr lang="es-AR" sz="1800" b="0" dirty="0" smtClean="0">
                  <a:solidFill>
                    <a:srgbClr val="000000"/>
                  </a:solidFill>
                </a:rPr>
                <a:t>ograr </a:t>
              </a:r>
              <a:r>
                <a:rPr lang="es-AR" sz="1800" b="0" dirty="0">
                  <a:solidFill>
                    <a:srgbClr val="000000"/>
                  </a:solidFill>
                </a:rPr>
                <a:t>que productores mas aislados geográficamente puedan pasar a ser </a:t>
              </a:r>
              <a:r>
                <a:rPr lang="es-AR" sz="1800" b="0" dirty="0" smtClean="0">
                  <a:solidFill>
                    <a:srgbClr val="000000"/>
                  </a:solidFill>
                </a:rPr>
                <a:t>exportadores</a:t>
              </a:r>
              <a:endParaRPr lang="es-AR" sz="1800" b="0" dirty="0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52849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redondeado 7"/>
          <p:cNvSpPr/>
          <p:nvPr/>
        </p:nvSpPr>
        <p:spPr bwMode="auto">
          <a:xfrm>
            <a:off x="7112001" y="2708276"/>
            <a:ext cx="1952625" cy="2016125"/>
          </a:xfrm>
          <a:prstGeom prst="roundRect">
            <a:avLst>
              <a:gd name="adj" fmla="val 6128"/>
            </a:avLst>
          </a:prstGeom>
          <a:solidFill>
            <a:schemeClr val="bg1">
              <a:lumMod val="9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s-AR" sz="2400" b="0">
              <a:solidFill>
                <a:srgbClr val="000000"/>
              </a:solidFill>
              <a:latin typeface="Times New Roman" charset="0"/>
              <a:ea typeface="ヒラギノ角ゴ Pro W3" pitchFamily="-84" charset="-128"/>
              <a:cs typeface="Arial"/>
            </a:endParaRPr>
          </a:p>
        </p:txBody>
      </p:sp>
      <p:sp>
        <p:nvSpPr>
          <p:cNvPr id="17413" name="Título 1"/>
          <p:cNvSpPr>
            <a:spLocks/>
          </p:cNvSpPr>
          <p:nvPr/>
        </p:nvSpPr>
        <p:spPr bwMode="auto">
          <a:xfrm>
            <a:off x="836612" y="188913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MX" altLang="es-AR" sz="2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Las fuentes para una mirada prospectiva</a:t>
            </a:r>
            <a:endParaRPr lang="es-AR" altLang="es-AR" sz="22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7414" name="Marcador de contenido 2"/>
          <p:cNvSpPr>
            <a:spLocks/>
          </p:cNvSpPr>
          <p:nvPr/>
        </p:nvSpPr>
        <p:spPr bwMode="auto">
          <a:xfrm>
            <a:off x="836613" y="1268414"/>
            <a:ext cx="5770563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MX" altLang="es-AR" sz="2400" b="0">
                <a:solidFill>
                  <a:srgbClr val="000000"/>
                </a:solidFill>
              </a:rPr>
              <a:t>Estimaciones públicas y privadas existentes</a:t>
            </a:r>
          </a:p>
          <a:p>
            <a:pPr lvl="1"/>
            <a:r>
              <a:rPr lang="es-AR" altLang="es-AR" sz="2000" b="0">
                <a:solidFill>
                  <a:srgbClr val="000000"/>
                </a:solidFill>
              </a:rPr>
              <a:t>Plan Estratégico Agroalimentario (PEA2) 2010-2020</a:t>
            </a:r>
          </a:p>
          <a:p>
            <a:pPr lvl="1"/>
            <a:r>
              <a:rPr lang="es-AR" altLang="es-AR" sz="2000" b="0">
                <a:solidFill>
                  <a:srgbClr val="000000"/>
                </a:solidFill>
              </a:rPr>
              <a:t>Plan Estratégico Industrial (PEI) 2020</a:t>
            </a:r>
          </a:p>
          <a:p>
            <a:pPr lvl="1"/>
            <a:r>
              <a:rPr lang="es-AR" altLang="es-AR" sz="2000" b="0">
                <a:solidFill>
                  <a:srgbClr val="000000"/>
                </a:solidFill>
              </a:rPr>
              <a:t>Plan Minero</a:t>
            </a:r>
          </a:p>
          <a:p>
            <a:pPr lvl="1"/>
            <a:r>
              <a:rPr lang="es-AR" altLang="es-AR" sz="2000" b="0">
                <a:solidFill>
                  <a:srgbClr val="000000"/>
                </a:solidFill>
              </a:rPr>
              <a:t>Estimaciones sectoriales</a:t>
            </a:r>
            <a:endParaRPr lang="es-MX" altLang="es-AR" sz="2000" b="0">
              <a:solidFill>
                <a:srgbClr val="000000"/>
              </a:solidFill>
            </a:endParaRPr>
          </a:p>
          <a:p>
            <a:r>
              <a:rPr lang="es-MX" altLang="es-AR" sz="2400" b="0">
                <a:solidFill>
                  <a:srgbClr val="000000"/>
                </a:solidFill>
              </a:rPr>
              <a:t>Estimaciones de la BCR sobre la oferta exportadora agrícola</a:t>
            </a:r>
          </a:p>
          <a:p>
            <a:pPr lvl="1"/>
            <a:r>
              <a:rPr lang="es-AR" altLang="es-AR" sz="2000" b="0">
                <a:solidFill>
                  <a:srgbClr val="000000"/>
                </a:solidFill>
              </a:rPr>
              <a:t>Cuatro cultivos principales </a:t>
            </a:r>
          </a:p>
          <a:p>
            <a:pPr lvl="2"/>
            <a:r>
              <a:rPr lang="es-AR" altLang="es-AR" sz="1800" b="0">
                <a:solidFill>
                  <a:srgbClr val="000000"/>
                </a:solidFill>
              </a:rPr>
              <a:t>Soja, trigo, maíz y girasol</a:t>
            </a:r>
          </a:p>
          <a:p>
            <a:pPr lvl="1"/>
            <a:r>
              <a:rPr lang="es-AR" altLang="es-AR" sz="2000" b="0">
                <a:solidFill>
                  <a:srgbClr val="000000"/>
                </a:solidFill>
              </a:rPr>
              <a:t>Proyecciones de precios internacionales</a:t>
            </a:r>
          </a:p>
          <a:p>
            <a:pPr lvl="1"/>
            <a:r>
              <a:rPr lang="es-AR" altLang="es-AR" sz="2000" b="0">
                <a:solidFill>
                  <a:srgbClr val="000000"/>
                </a:solidFill>
              </a:rPr>
              <a:t>Cambios en la política comercial</a:t>
            </a:r>
          </a:p>
          <a:p>
            <a:pPr lvl="1"/>
            <a:endParaRPr lang="es-AR" altLang="es-AR" sz="2000" b="0">
              <a:solidFill>
                <a:srgbClr val="000000"/>
              </a:solidFill>
            </a:endParaRPr>
          </a:p>
        </p:txBody>
      </p:sp>
      <p:sp>
        <p:nvSpPr>
          <p:cNvPr id="17415" name="13 CuadroTexto"/>
          <p:cNvSpPr txBox="1">
            <a:spLocks noChangeArrowheads="1"/>
          </p:cNvSpPr>
          <p:nvPr/>
        </p:nvSpPr>
        <p:spPr bwMode="auto">
          <a:xfrm>
            <a:off x="7261225" y="2781300"/>
            <a:ext cx="1803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/>
            <a:r>
              <a:rPr lang="es-AR" altLang="es-AR" sz="1600">
                <a:solidFill>
                  <a:srgbClr val="000000"/>
                </a:solidFill>
                <a:ea typeface="ヒラギノ角ゴ Pro W3" pitchFamily="-84" charset="-128"/>
              </a:rPr>
              <a:t>Tres escenarios de proyección:</a:t>
            </a:r>
            <a:endParaRPr lang="es-ES" altLang="es-AR" sz="1600">
              <a:solidFill>
                <a:srgbClr val="000000"/>
              </a:solidFill>
              <a:ea typeface="ヒラギノ角ゴ Pro W3" pitchFamily="-84" charset="-128"/>
            </a:endParaRPr>
          </a:p>
        </p:txBody>
      </p:sp>
      <p:sp>
        <p:nvSpPr>
          <p:cNvPr id="17416" name="13 CuadroTexto"/>
          <p:cNvSpPr txBox="1">
            <a:spLocks noChangeArrowheads="1"/>
          </p:cNvSpPr>
          <p:nvPr/>
        </p:nvSpPr>
        <p:spPr bwMode="auto">
          <a:xfrm>
            <a:off x="7112000" y="3429001"/>
            <a:ext cx="1827212" cy="123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60375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0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s-AR" altLang="es-AR" sz="1800" b="0">
                <a:solidFill>
                  <a:srgbClr val="000000"/>
                </a:solidFill>
                <a:ea typeface="ヒラギノ角ゴ Pro W3" pitchFamily="-84" charset="-128"/>
              </a:rPr>
              <a:t>Optimista</a:t>
            </a:r>
          </a:p>
          <a:p>
            <a:pPr eaLnBrk="0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s-MX" altLang="es-AR" sz="1800" b="0">
                <a:solidFill>
                  <a:srgbClr val="000000"/>
                </a:solidFill>
                <a:ea typeface="ヒラギノ角ゴ Pro W3" pitchFamily="-84" charset="-128"/>
              </a:rPr>
              <a:t>Medio</a:t>
            </a:r>
          </a:p>
          <a:p>
            <a:pPr eaLnBrk="0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s-MX" altLang="es-AR" sz="1800" b="0">
                <a:solidFill>
                  <a:srgbClr val="000000"/>
                </a:solidFill>
                <a:ea typeface="ヒラギノ角ゴ Pro W3" pitchFamily="-84" charset="-128"/>
              </a:rPr>
              <a:t>Pesimista</a:t>
            </a:r>
            <a:endParaRPr lang="es-AR" altLang="es-AR" sz="1800" b="0">
              <a:solidFill>
                <a:srgbClr val="000000"/>
              </a:solidFill>
              <a:ea typeface="ヒラギノ角ゴ Pro W3" pitchFamily="-84" charset="-128"/>
            </a:endParaRPr>
          </a:p>
        </p:txBody>
      </p:sp>
      <p:sp>
        <p:nvSpPr>
          <p:cNvPr id="17417" name="Cerrar llave 5"/>
          <p:cNvSpPr>
            <a:spLocks/>
          </p:cNvSpPr>
          <p:nvPr/>
        </p:nvSpPr>
        <p:spPr bwMode="auto">
          <a:xfrm>
            <a:off x="6246812" y="1417638"/>
            <a:ext cx="649288" cy="4819650"/>
          </a:xfrm>
          <a:prstGeom prst="rightBrace">
            <a:avLst>
              <a:gd name="adj1" fmla="val 43782"/>
              <a:gd name="adj2" fmla="val 50681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0" hangingPunct="0"/>
            <a:endParaRPr lang="es-AR" altLang="es-AR" sz="2400" b="0">
              <a:solidFill>
                <a:srgbClr val="000000"/>
              </a:solidFill>
              <a:latin typeface="Times New Roman" panose="02020603050405020304" pitchFamily="18" charset="0"/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4699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Título 1"/>
          <p:cNvSpPr>
            <a:spLocks/>
          </p:cNvSpPr>
          <p:nvPr/>
        </p:nvSpPr>
        <p:spPr bwMode="auto">
          <a:xfrm>
            <a:off x="1033463" y="198438"/>
            <a:ext cx="78581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>
              <a:lnSpc>
                <a:spcPts val="2200"/>
              </a:lnSpc>
            </a:pPr>
            <a:r>
              <a:rPr lang="es-MX" altLang="es-AR" sz="2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Los volúmenes a exportar pueden crecer sustancialmente en el corto plazo</a:t>
            </a:r>
            <a:endParaRPr lang="es-AR" altLang="es-AR" sz="22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0485" name="11 Rectángulo"/>
          <p:cNvSpPr>
            <a:spLocks noChangeArrowheads="1"/>
          </p:cNvSpPr>
          <p:nvPr/>
        </p:nvSpPr>
        <p:spPr bwMode="auto">
          <a:xfrm>
            <a:off x="2801937" y="1450976"/>
            <a:ext cx="42799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/>
            <a:r>
              <a:rPr lang="es-AR" altLang="es-AR" sz="1400" u="sng">
                <a:solidFill>
                  <a:srgbClr val="000000"/>
                </a:solidFill>
                <a:ea typeface="ヒラギノ角ゴ Pro W3" pitchFamily="-84" charset="-128"/>
              </a:rPr>
              <a:t>Exportaciones</a:t>
            </a:r>
            <a:r>
              <a:rPr lang="es-AR" altLang="es-AR" sz="1400">
                <a:solidFill>
                  <a:srgbClr val="000000"/>
                </a:solidFill>
                <a:ea typeface="ヒラギノ角ゴ Pro W3" pitchFamily="-84" charset="-128"/>
              </a:rPr>
              <a:t> proyectadas a 2023 </a:t>
            </a:r>
          </a:p>
          <a:p>
            <a:pPr algn="ctr" eaLnBrk="0" hangingPunct="0"/>
            <a:r>
              <a:rPr lang="es-AR" altLang="es-AR" sz="1400" b="0">
                <a:solidFill>
                  <a:srgbClr val="000000"/>
                </a:solidFill>
                <a:ea typeface="ヒラギノ角ゴ Pro W3" pitchFamily="-84" charset="-128"/>
              </a:rPr>
              <a:t>(en millones de toneladas)</a:t>
            </a:r>
            <a:endParaRPr lang="en-US" altLang="es-AR" sz="1400" b="0">
              <a:solidFill>
                <a:srgbClr val="000000"/>
              </a:solidFill>
              <a:ea typeface="ヒラギノ角ゴ Pro W3" pitchFamily="-84" charset="-128"/>
            </a:endParaRPr>
          </a:p>
        </p:txBody>
      </p:sp>
      <p:pic>
        <p:nvPicPr>
          <p:cNvPr id="20486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73"/>
          <a:stretch>
            <a:fillRect/>
          </a:stretch>
        </p:blipFill>
        <p:spPr bwMode="auto">
          <a:xfrm>
            <a:off x="528638" y="2263775"/>
            <a:ext cx="4608513" cy="323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7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30"/>
          <a:stretch>
            <a:fillRect/>
          </a:stretch>
        </p:blipFill>
        <p:spPr bwMode="auto">
          <a:xfrm>
            <a:off x="4879975" y="2273301"/>
            <a:ext cx="4710112" cy="322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8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266"/>
          <a:stretch>
            <a:fillRect/>
          </a:stretch>
        </p:blipFill>
        <p:spPr bwMode="auto">
          <a:xfrm>
            <a:off x="2657475" y="5626100"/>
            <a:ext cx="4608512" cy="34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14 Elipse"/>
          <p:cNvSpPr/>
          <p:nvPr/>
        </p:nvSpPr>
        <p:spPr>
          <a:xfrm>
            <a:off x="3871912" y="2349501"/>
            <a:ext cx="719138" cy="422275"/>
          </a:xfrm>
          <a:prstGeom prst="ellipse">
            <a:avLst/>
          </a:prstGeom>
          <a:noFill/>
          <a:ln w="25400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s-AR" sz="2400" b="0">
              <a:solidFill>
                <a:srgbClr val="FFFFFF"/>
              </a:solidFill>
            </a:endParaRPr>
          </a:p>
        </p:txBody>
      </p:sp>
      <p:sp>
        <p:nvSpPr>
          <p:cNvPr id="10" name="14 Elipse"/>
          <p:cNvSpPr/>
          <p:nvPr/>
        </p:nvSpPr>
        <p:spPr>
          <a:xfrm>
            <a:off x="8335962" y="2276476"/>
            <a:ext cx="719138" cy="422275"/>
          </a:xfrm>
          <a:prstGeom prst="ellipse">
            <a:avLst/>
          </a:prstGeom>
          <a:noFill/>
          <a:ln w="25400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s-AR" sz="2400" b="0">
              <a:solidFill>
                <a:srgbClr val="FFFFFF"/>
              </a:solidFill>
            </a:endParaRPr>
          </a:p>
        </p:txBody>
      </p:sp>
      <p:sp>
        <p:nvSpPr>
          <p:cNvPr id="20491" name="Rectángulo 1"/>
          <p:cNvSpPr>
            <a:spLocks noChangeArrowheads="1"/>
          </p:cNvSpPr>
          <p:nvPr/>
        </p:nvSpPr>
        <p:spPr bwMode="auto">
          <a:xfrm>
            <a:off x="1847850" y="6308725"/>
            <a:ext cx="634365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0" hangingPunct="0"/>
            <a:r>
              <a:rPr lang="es-ES" altLang="es-AR" sz="1000" b="0">
                <a:solidFill>
                  <a:srgbClr val="000000"/>
                </a:solidFill>
                <a:ea typeface="ヒラギノ角ゴ Pro W3" pitchFamily="-84" charset="-128"/>
              </a:rPr>
              <a:t>Notas: La producción proyectada del resto de los complejos surge</a:t>
            </a:r>
            <a:r>
              <a:rPr lang="es-AR" altLang="es-AR" sz="1000" b="0">
                <a:solidFill>
                  <a:srgbClr val="000000"/>
                </a:solidFill>
                <a:ea typeface="ヒラギノ角ゴ Pro W3" pitchFamily="-84" charset="-128"/>
              </a:rPr>
              <a:t> del Plan Estratégico Agroalimentario y Agroindustrial 2010-2020 (PEA2), el Plan Estratégico Industrial  (PEI) 2020 y el Plan Minero, el Plan Estratégico Territorial (PET)</a:t>
            </a:r>
            <a:endParaRPr lang="es-ES" altLang="es-AR" sz="1000" b="0">
              <a:solidFill>
                <a:srgbClr val="000000"/>
              </a:solidFill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90978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93" name="Picture 37" descr="escenario actua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00" y="930276"/>
            <a:ext cx="8388350" cy="592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98" name="1 CuadroTexto"/>
          <p:cNvSpPr txBox="1">
            <a:spLocks noChangeArrowheads="1"/>
          </p:cNvSpPr>
          <p:nvPr/>
        </p:nvSpPr>
        <p:spPr bwMode="auto">
          <a:xfrm>
            <a:off x="2719387" y="460375"/>
            <a:ext cx="4503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/>
            <a:r>
              <a:rPr lang="es-AR" altLang="en-US" sz="1400" b="0">
                <a:solidFill>
                  <a:srgbClr val="000000"/>
                </a:solidFill>
                <a:ea typeface="ヒラギノ角ゴ Pro W3" pitchFamily="-84" charset="-128"/>
              </a:rPr>
              <a:t>Millones de toneladas, escenario actu</a:t>
            </a:r>
            <a:r>
              <a:rPr lang="en-US" altLang="en-US" sz="1400" b="0">
                <a:solidFill>
                  <a:srgbClr val="000000"/>
                </a:solidFill>
                <a:ea typeface="ヒラギノ角ゴ Pro W3" pitchFamily="-84" charset="-128"/>
              </a:rPr>
              <a:t>al 2013</a:t>
            </a:r>
            <a:endParaRPr lang="es-AR" altLang="en-US" sz="1400" b="0">
              <a:solidFill>
                <a:srgbClr val="000000"/>
              </a:solidFill>
              <a:ea typeface="ヒラギノ角ゴ Pro W3" pitchFamily="-84" charset="-128"/>
            </a:endParaRPr>
          </a:p>
        </p:txBody>
      </p:sp>
      <p:sp>
        <p:nvSpPr>
          <p:cNvPr id="19499" name="Título 1"/>
          <p:cNvSpPr>
            <a:spLocks/>
          </p:cNvSpPr>
          <p:nvPr/>
        </p:nvSpPr>
        <p:spPr bwMode="auto">
          <a:xfrm>
            <a:off x="836612" y="115888"/>
            <a:ext cx="82296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AR" altLang="es-AR" sz="1800">
                <a:solidFill>
                  <a:srgbClr val="000000"/>
                </a:solidFill>
              </a:rPr>
              <a:t>F</a:t>
            </a:r>
            <a:r>
              <a:rPr lang="es-MX" altLang="es-AR" sz="1800">
                <a:solidFill>
                  <a:srgbClr val="000000"/>
                </a:solidFill>
              </a:rPr>
              <a:t>uerte concentración en nodo</a:t>
            </a:r>
            <a:r>
              <a:rPr lang="es-AR" altLang="es-AR" sz="1800">
                <a:solidFill>
                  <a:srgbClr val="000000"/>
                </a:solidFill>
              </a:rPr>
              <a:t>s y en corredores terrestres</a:t>
            </a:r>
          </a:p>
        </p:txBody>
      </p:sp>
      <p:graphicFrame>
        <p:nvGraphicFramePr>
          <p:cNvPr id="19500" name="Object 4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5141175"/>
              </p:ext>
            </p:extLst>
          </p:nvPr>
        </p:nvGraphicFramePr>
        <p:xfrm>
          <a:off x="5954713" y="3568700"/>
          <a:ext cx="582612" cy="582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8" name="Visio" r:id="rId5" imgW="572400" imgH="572760" progId="Visio.Drawing.11">
                  <p:embed/>
                </p:oleObj>
              </mc:Choice>
              <mc:Fallback>
                <p:oleObj name="Visio" r:id="rId5" imgW="572400" imgH="572760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54713" y="3568700"/>
                        <a:ext cx="582612" cy="582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8541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escenario_medi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3" y="909638"/>
            <a:ext cx="8423275" cy="5948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9" name="Título 1"/>
          <p:cNvSpPr>
            <a:spLocks/>
          </p:cNvSpPr>
          <p:nvPr/>
        </p:nvSpPr>
        <p:spPr bwMode="auto">
          <a:xfrm>
            <a:off x="836612" y="115888"/>
            <a:ext cx="82296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MX" altLang="es-AR" sz="1800">
                <a:solidFill>
                  <a:srgbClr val="000000"/>
                </a:solidFill>
              </a:rPr>
              <a:t>Fuerte concentración en nodo</a:t>
            </a:r>
            <a:r>
              <a:rPr lang="es-AR" altLang="es-AR" sz="1800">
                <a:solidFill>
                  <a:srgbClr val="000000"/>
                </a:solidFill>
              </a:rPr>
              <a:t>s y en corredores terrestres</a:t>
            </a:r>
          </a:p>
        </p:txBody>
      </p:sp>
      <p:sp>
        <p:nvSpPr>
          <p:cNvPr id="21511" name="1 CuadroTexto"/>
          <p:cNvSpPr txBox="1">
            <a:spLocks noChangeArrowheads="1"/>
          </p:cNvSpPr>
          <p:nvPr/>
        </p:nvSpPr>
        <p:spPr bwMode="auto">
          <a:xfrm>
            <a:off x="2719387" y="476250"/>
            <a:ext cx="4503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/>
            <a:r>
              <a:rPr lang="es-AR" altLang="en-US" sz="1400" b="0">
                <a:solidFill>
                  <a:srgbClr val="000000"/>
                </a:solidFill>
                <a:ea typeface="ヒラギノ角ゴ Pro W3" pitchFamily="-84" charset="-128"/>
              </a:rPr>
              <a:t>Millones de toneladas, </a:t>
            </a:r>
            <a:r>
              <a:rPr lang="en-US" altLang="en-US" sz="1400" b="0">
                <a:solidFill>
                  <a:srgbClr val="000000"/>
                </a:solidFill>
                <a:ea typeface="ヒラギノ角ゴ Pro W3" pitchFamily="-84" charset="-128"/>
              </a:rPr>
              <a:t>proyección media 2023</a:t>
            </a:r>
            <a:endParaRPr lang="es-AR" altLang="en-US" sz="1400" b="0">
              <a:solidFill>
                <a:srgbClr val="000000"/>
              </a:solidFill>
              <a:ea typeface="ヒラギノ角ゴ Pro W3" pitchFamily="-84" charset="-128"/>
            </a:endParaRPr>
          </a:p>
        </p:txBody>
      </p:sp>
      <p:graphicFrame>
        <p:nvGraphicFramePr>
          <p:cNvPr id="21512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6392916"/>
              </p:ext>
            </p:extLst>
          </p:nvPr>
        </p:nvGraphicFramePr>
        <p:xfrm>
          <a:off x="5959475" y="3573463"/>
          <a:ext cx="571500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Visio" r:id="rId5" imgW="561877" imgH="561870" progId="Visio.Drawing.11">
                  <p:embed/>
                </p:oleObj>
              </mc:Choice>
              <mc:Fallback>
                <p:oleObj name="Visio" r:id="rId5" imgW="561877" imgH="561870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59475" y="3573463"/>
                        <a:ext cx="571500" cy="571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91273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escenario_optimist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01" y="939800"/>
            <a:ext cx="8377237" cy="591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2533" name="Object 5"/>
          <p:cNvGraphicFramePr>
            <a:graphicFrameLocks noChangeAspect="1"/>
          </p:cNvGraphicFramePr>
          <p:nvPr/>
        </p:nvGraphicFramePr>
        <p:xfrm>
          <a:off x="5959475" y="3573463"/>
          <a:ext cx="571500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6" name="Visio" r:id="rId4" imgW="574804" imgH="574743" progId="Visio.Drawing.11">
                  <p:embed/>
                </p:oleObj>
              </mc:Choice>
              <mc:Fallback>
                <p:oleObj name="Visio" r:id="rId4" imgW="574804" imgH="574743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59475" y="3573463"/>
                        <a:ext cx="571500" cy="571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4" name="Título 1"/>
          <p:cNvSpPr>
            <a:spLocks/>
          </p:cNvSpPr>
          <p:nvPr/>
        </p:nvSpPr>
        <p:spPr bwMode="auto">
          <a:xfrm>
            <a:off x="836612" y="115888"/>
            <a:ext cx="82296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AR" altLang="es-AR" sz="1800">
                <a:solidFill>
                  <a:srgbClr val="000000"/>
                </a:solidFill>
              </a:rPr>
              <a:t>F</a:t>
            </a:r>
            <a:r>
              <a:rPr lang="es-MX" altLang="es-AR" sz="1800">
                <a:solidFill>
                  <a:srgbClr val="000000"/>
                </a:solidFill>
              </a:rPr>
              <a:t>uerte concentración en nodo</a:t>
            </a:r>
            <a:r>
              <a:rPr lang="es-AR" altLang="es-AR" sz="1800">
                <a:solidFill>
                  <a:srgbClr val="000000"/>
                </a:solidFill>
              </a:rPr>
              <a:t>s y en corredores terrestres</a:t>
            </a:r>
          </a:p>
        </p:txBody>
      </p:sp>
      <p:sp>
        <p:nvSpPr>
          <p:cNvPr id="22535" name="1 CuadroTexto"/>
          <p:cNvSpPr txBox="1">
            <a:spLocks noChangeArrowheads="1"/>
          </p:cNvSpPr>
          <p:nvPr/>
        </p:nvSpPr>
        <p:spPr bwMode="auto">
          <a:xfrm>
            <a:off x="2719387" y="476250"/>
            <a:ext cx="4503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/>
            <a:r>
              <a:rPr lang="es-AR" altLang="en-US" sz="1400" b="0">
                <a:solidFill>
                  <a:srgbClr val="000000"/>
                </a:solidFill>
                <a:ea typeface="ヒラギノ角ゴ Pro W3" pitchFamily="-84" charset="-128"/>
              </a:rPr>
              <a:t>Millones de toneladas, </a:t>
            </a:r>
            <a:r>
              <a:rPr lang="en-US" altLang="en-US" sz="1400" b="0">
                <a:solidFill>
                  <a:srgbClr val="000000"/>
                </a:solidFill>
                <a:ea typeface="ヒラギノ角ゴ Pro W3" pitchFamily="-84" charset="-128"/>
              </a:rPr>
              <a:t>proyección optimista 2023</a:t>
            </a:r>
            <a:endParaRPr lang="es-AR" altLang="en-US" sz="1400" b="0">
              <a:solidFill>
                <a:srgbClr val="000000"/>
              </a:solidFill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12068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27 CuadroTexto"/>
          <p:cNvSpPr txBox="1">
            <a:spLocks noChangeArrowheads="1"/>
          </p:cNvSpPr>
          <p:nvPr/>
        </p:nvSpPr>
        <p:spPr bwMode="auto">
          <a:xfrm>
            <a:off x="452437" y="1125538"/>
            <a:ext cx="88201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0" hangingPunct="0"/>
            <a:r>
              <a:rPr lang="es-ES" altLang="es-AR" sz="1400" b="0" dirty="0">
                <a:solidFill>
                  <a:srgbClr val="000000"/>
                </a:solidFill>
                <a:ea typeface="ヒラギノ角ゴ Pro W3" pitchFamily="-84" charset="-128"/>
              </a:rPr>
              <a:t>Agudización de la concentración de la carga exportada (millones de ton) en los puertos de Rosario-Paraná Medio. Marcado predominio del complejo oleaginoso-</a:t>
            </a:r>
            <a:r>
              <a:rPr lang="es-ES" altLang="es-AR" sz="1400" b="0" dirty="0" err="1">
                <a:solidFill>
                  <a:srgbClr val="000000"/>
                </a:solidFill>
                <a:ea typeface="ヒラギノ角ゴ Pro W3" pitchFamily="-84" charset="-128"/>
              </a:rPr>
              <a:t>cerealero</a:t>
            </a:r>
            <a:r>
              <a:rPr lang="es-ES" altLang="es-AR" sz="1400" b="0" dirty="0">
                <a:solidFill>
                  <a:srgbClr val="000000"/>
                </a:solidFill>
                <a:ea typeface="ヒラギノ角ゴ Pro W3" pitchFamily="-84" charset="-128"/>
              </a:rPr>
              <a:t>.</a:t>
            </a:r>
          </a:p>
        </p:txBody>
      </p:sp>
      <p:sp>
        <p:nvSpPr>
          <p:cNvPr id="23560" name="Título 1"/>
          <p:cNvSpPr>
            <a:spLocks/>
          </p:cNvSpPr>
          <p:nvPr/>
        </p:nvSpPr>
        <p:spPr bwMode="auto">
          <a:xfrm>
            <a:off x="836612" y="115888"/>
            <a:ext cx="82296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MX" altLang="es-AR" sz="2000">
                <a:solidFill>
                  <a:srgbClr val="000000"/>
                </a:solidFill>
              </a:rPr>
              <a:t>Fuerte concentración en nodo</a:t>
            </a:r>
            <a:r>
              <a:rPr lang="es-AR" altLang="es-AR" sz="2000">
                <a:solidFill>
                  <a:srgbClr val="000000"/>
                </a:solidFill>
              </a:rPr>
              <a:t>s y en corredores terrestres</a:t>
            </a:r>
          </a:p>
        </p:txBody>
      </p:sp>
      <p:sp>
        <p:nvSpPr>
          <p:cNvPr id="23561" name="1 CuadroTexto"/>
          <p:cNvSpPr txBox="1">
            <a:spLocks noChangeArrowheads="1"/>
          </p:cNvSpPr>
          <p:nvPr/>
        </p:nvSpPr>
        <p:spPr bwMode="auto">
          <a:xfrm>
            <a:off x="2719387" y="603250"/>
            <a:ext cx="4503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/>
            <a:r>
              <a:rPr lang="es-AR" altLang="en-US" sz="1400" b="0">
                <a:solidFill>
                  <a:srgbClr val="000000"/>
                </a:solidFill>
                <a:ea typeface="ヒラギノ角ゴ Pro W3" pitchFamily="-84" charset="-128"/>
              </a:rPr>
              <a:t>Consecuencias</a:t>
            </a:r>
          </a:p>
        </p:txBody>
      </p:sp>
      <p:pic>
        <p:nvPicPr>
          <p:cNvPr id="23562" name="Picture 9" descr="\\Cippec\Insercion Internacional\Proyectos\142. Transporte CET\Implementación\1.Flujos físicos\Presentaciones\Imagenes\Mapas\Estructura ponderaciones original\c_a_parana_medio recorte en zoom - Año Base - GIS Daniel Alvarez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237" y="2222501"/>
            <a:ext cx="4229100" cy="387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3" name="Picture 8" descr="\\Cippec\Insercion Internacional\Proyectos\142. Transporte CET\Implementación\1.Flujos físicos\Presentaciones\Imagenes\Mapas\Estructura ponderaciones original\escenario_optimista recorte en zoom - Estructura original - GIS Daniel Alvarez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1412" y="2222501"/>
            <a:ext cx="4241800" cy="387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4" name="1 CuadroTexto"/>
          <p:cNvSpPr txBox="1">
            <a:spLocks noChangeArrowheads="1"/>
          </p:cNvSpPr>
          <p:nvPr/>
        </p:nvSpPr>
        <p:spPr bwMode="auto">
          <a:xfrm>
            <a:off x="357187" y="1900238"/>
            <a:ext cx="4503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/>
            <a:r>
              <a:rPr lang="es-AR" altLang="en-US" sz="1400">
                <a:solidFill>
                  <a:srgbClr val="000000"/>
                </a:solidFill>
                <a:ea typeface="ヒラギノ角ゴ Pro W3" pitchFamily="-84" charset="-128"/>
              </a:rPr>
              <a:t>Situación actual</a:t>
            </a:r>
          </a:p>
        </p:txBody>
      </p:sp>
      <p:sp>
        <p:nvSpPr>
          <p:cNvPr id="23565" name="1 CuadroTexto"/>
          <p:cNvSpPr txBox="1">
            <a:spLocks noChangeArrowheads="1"/>
          </p:cNvSpPr>
          <p:nvPr/>
        </p:nvSpPr>
        <p:spPr bwMode="auto">
          <a:xfrm>
            <a:off x="4375151" y="1900238"/>
            <a:ext cx="450373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/>
            <a:r>
              <a:rPr lang="es-AR" altLang="en-US" sz="1400">
                <a:solidFill>
                  <a:srgbClr val="000000"/>
                </a:solidFill>
                <a:ea typeface="ヒラギノ角ゴ Pro W3" pitchFamily="-84" charset="-128"/>
              </a:rPr>
              <a:t>Escenario optimista 2023</a:t>
            </a:r>
          </a:p>
        </p:txBody>
      </p:sp>
      <p:pic>
        <p:nvPicPr>
          <p:cNvPr id="23566" name="Picture 10" descr="\\Cippec\Insercion Internacional\Proyectos\142. Transporte CET\Implementación\1.Flujos físicos\Presentaciones\Imagenes\Mapas\Estructura ponderaciones original\Leyenda niveles de presion - copia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9837" y="6237288"/>
            <a:ext cx="1150938" cy="57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3567" name="Object 15"/>
          <p:cNvGraphicFramePr>
            <a:graphicFrameLocks noChangeAspect="1"/>
          </p:cNvGraphicFramePr>
          <p:nvPr/>
        </p:nvGraphicFramePr>
        <p:xfrm>
          <a:off x="8120062" y="3573463"/>
          <a:ext cx="571500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4" name="Visio" r:id="rId6" imgW="574804" imgH="574743" progId="Visio.Drawing.11">
                  <p:embed/>
                </p:oleObj>
              </mc:Choice>
              <mc:Fallback>
                <p:oleObj name="Visio" r:id="rId6" imgW="574804" imgH="574743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20062" y="3573463"/>
                        <a:ext cx="571500" cy="571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68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2142692"/>
              </p:ext>
            </p:extLst>
          </p:nvPr>
        </p:nvGraphicFramePr>
        <p:xfrm>
          <a:off x="3794125" y="3568700"/>
          <a:ext cx="582613" cy="582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5" name="Visio" r:id="rId9" imgW="572400" imgH="572760" progId="Visio.Drawing.11">
                  <p:embed/>
                </p:oleObj>
              </mc:Choice>
              <mc:Fallback>
                <p:oleObj name="Visio" r:id="rId9" imgW="572400" imgH="572760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4125" y="3568700"/>
                        <a:ext cx="582613" cy="582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69" name="11 CuadroTexto"/>
          <p:cNvSpPr txBox="1">
            <a:spLocks noChangeArrowheads="1"/>
          </p:cNvSpPr>
          <p:nvPr/>
        </p:nvSpPr>
        <p:spPr bwMode="auto">
          <a:xfrm>
            <a:off x="558800" y="6496051"/>
            <a:ext cx="52943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0" hangingPunct="0"/>
            <a:r>
              <a:rPr lang="es-AR" altLang="es-AR" sz="1000" b="0">
                <a:solidFill>
                  <a:srgbClr val="000000"/>
                </a:solidFill>
                <a:ea typeface="ヒラギノ角ゴ Pro W3" pitchFamily="-84" charset="-128"/>
              </a:rPr>
              <a:t>Fuente: Elaboración propia en base a datos de la DNV (2013)</a:t>
            </a:r>
          </a:p>
        </p:txBody>
      </p:sp>
    </p:spTree>
    <p:extLst>
      <p:ext uri="{BB962C8B-B14F-4D97-AF65-F5344CB8AC3E}">
        <p14:creationId xmlns:p14="http://schemas.microsoft.com/office/powerpoint/2010/main" val="250827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495426" y="1772816"/>
            <a:ext cx="7162800" cy="359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9pPr>
          </a:lstStyle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rgbClr val="FFFFFF">
                    <a:lumMod val="50000"/>
                  </a:srgbClr>
                </a:solidFill>
                <a:latin typeface="Arial" pitchFamily="34" charset="0"/>
                <a:cs typeface="Arial"/>
              </a:rPr>
              <a:t>Conceptos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rgbClr val="FFFFFF">
                    <a:lumMod val="50000"/>
                  </a:srgbClr>
                </a:solidFill>
                <a:latin typeface="Arial" pitchFamily="34" charset="0"/>
                <a:cs typeface="Arial"/>
              </a:rPr>
              <a:t>Situación actual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rgbClr val="FFFFFF">
                    <a:lumMod val="50000"/>
                  </a:srgbClr>
                </a:solidFill>
                <a:latin typeface="Arial" pitchFamily="34" charset="0"/>
                <a:cs typeface="Arial"/>
              </a:rPr>
              <a:t>Visión hacia el futuro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rgbClr val="000000"/>
                </a:solidFill>
                <a:latin typeface="Arial" pitchFamily="34" charset="0"/>
                <a:cs typeface="Arial"/>
              </a:rPr>
              <a:t>Los retos a enfrentar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rgbClr val="FFFFFF">
                    <a:lumMod val="50000"/>
                  </a:srgbClr>
                </a:solidFill>
                <a:latin typeface="Arial" pitchFamily="34" charset="0"/>
                <a:cs typeface="Arial"/>
              </a:rPr>
              <a:t>Opciones estratégicas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rgbClr val="FFFFFF">
                    <a:lumMod val="50000"/>
                  </a:srgbClr>
                </a:solidFill>
                <a:latin typeface="Arial" pitchFamily="34" charset="0"/>
                <a:cs typeface="Arial"/>
              </a:rPr>
              <a:t>Reflexiones finales</a:t>
            </a:r>
          </a:p>
        </p:txBody>
      </p:sp>
      <p:sp>
        <p:nvSpPr>
          <p:cNvPr id="28698" name="Rectángulo redondeado 4"/>
          <p:cNvSpPr>
            <a:spLocks noChangeArrowheads="1"/>
          </p:cNvSpPr>
          <p:nvPr/>
        </p:nvSpPr>
        <p:spPr bwMode="auto">
          <a:xfrm>
            <a:off x="1495426" y="3645024"/>
            <a:ext cx="4535487" cy="465138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0" hangingPunct="0"/>
            <a:endParaRPr lang="es-AR" altLang="es-AR" sz="2400" b="0">
              <a:solidFill>
                <a:srgbClr val="000000"/>
              </a:solidFill>
              <a:latin typeface="Times New Roman" panose="02020603050405020304" pitchFamily="18" charset="0"/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22951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2" name="Título 3"/>
          <p:cNvSpPr>
            <a:spLocks/>
          </p:cNvSpPr>
          <p:nvPr/>
        </p:nvSpPr>
        <p:spPr bwMode="auto">
          <a:xfrm>
            <a:off x="836612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>
              <a:lnSpc>
                <a:spcPts val="2200"/>
              </a:lnSpc>
            </a:pPr>
            <a:r>
              <a:rPr lang="es-AR" altLang="en-US" sz="2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La diversificación productiva requerirá una logística de calidad</a:t>
            </a:r>
          </a:p>
        </p:txBody>
      </p:sp>
      <p:sp>
        <p:nvSpPr>
          <p:cNvPr id="6" name="Rectángulo 5"/>
          <p:cNvSpPr/>
          <p:nvPr/>
        </p:nvSpPr>
        <p:spPr>
          <a:xfrm>
            <a:off x="4330701" y="1700214"/>
            <a:ext cx="4579937" cy="3024187"/>
          </a:xfrm>
          <a:prstGeom prst="rect">
            <a:avLst/>
          </a:prstGeom>
          <a:solidFill>
            <a:schemeClr val="bg1">
              <a:lumMod val="95000"/>
              <a:alpha val="56000"/>
            </a:schemeClr>
          </a:solidFill>
        </p:spPr>
        <p:txBody>
          <a:bodyPr anchor="ctr"/>
          <a:lstStyle/>
          <a:p>
            <a:pPr algn="ctr" eaLnBrk="0" hangingPunct="0">
              <a:defRPr/>
            </a:pPr>
            <a:endParaRPr lang="es-AR" sz="2400" b="0" dirty="0">
              <a:solidFill>
                <a:srgbClr val="000000"/>
              </a:solidFill>
              <a:latin typeface="Arial" panose="020B0604020202020204" pitchFamily="34" charset="0"/>
              <a:ea typeface="ヒラギノ角ゴ Pro W3" pitchFamily="-84" charset="-128"/>
              <a:cs typeface="Arial" panose="020B0604020202020204" pitchFamily="34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990601" y="2420938"/>
            <a:ext cx="2447925" cy="1955800"/>
          </a:xfrm>
          <a:prstGeom prst="rect">
            <a:avLst/>
          </a:prstGeom>
          <a:pattFill prst="pct20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anchor="ctr" anchorCtr="1"/>
          <a:lstStyle/>
          <a:p>
            <a:pPr algn="ctr" eaLnBrk="0" hangingPunct="0">
              <a:defRPr/>
            </a:pPr>
            <a:r>
              <a:rPr lang="es-AR" sz="2000" dirty="0">
                <a:solidFill>
                  <a:srgbClr val="000000"/>
                </a:solidFill>
                <a:latin typeface="Arial" panose="020B0604020202020204" pitchFamily="34" charset="0"/>
                <a:ea typeface="ヒラギノ角ゴ Pro W3" pitchFamily="-84" charset="-128"/>
                <a:cs typeface="Arial" panose="020B0604020202020204" pitchFamily="34" charset="0"/>
              </a:rPr>
              <a:t>La inserción en cadenas de valor globales demanda una logística de alta precisión</a:t>
            </a:r>
          </a:p>
        </p:txBody>
      </p:sp>
      <p:sp>
        <p:nvSpPr>
          <p:cNvPr id="24585" name="Rectángulo 7"/>
          <p:cNvSpPr>
            <a:spLocks noChangeArrowheads="1"/>
          </p:cNvSpPr>
          <p:nvPr/>
        </p:nvSpPr>
        <p:spPr bwMode="auto">
          <a:xfrm>
            <a:off x="4286251" y="1844676"/>
            <a:ext cx="4579937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0" hangingPunct="0">
              <a:buFont typeface="Arial" panose="020B0604020202020204" pitchFamily="34" charset="0"/>
              <a:buChar char="•"/>
            </a:pPr>
            <a:r>
              <a:rPr lang="es-AR" altLang="en-US" sz="2000" b="0">
                <a:solidFill>
                  <a:srgbClr val="000000"/>
                </a:solidFill>
                <a:ea typeface="ヒラギノ角ゴ Pro W3" pitchFamily="-84" charset="-128"/>
              </a:rPr>
              <a:t>Bajo costo y tiempos de entre</a:t>
            </a:r>
            <a:r>
              <a:rPr lang="en-US" altLang="en-US" sz="2000" b="0">
                <a:solidFill>
                  <a:srgbClr val="000000"/>
                </a:solidFill>
                <a:ea typeface="ヒラギノ角ゴ Pro W3" pitchFamily="-84" charset="-128"/>
              </a:rPr>
              <a:t>ga</a:t>
            </a:r>
            <a:r>
              <a:rPr lang="es-AR" altLang="en-US" sz="2000" b="0">
                <a:solidFill>
                  <a:srgbClr val="000000"/>
                </a:solidFill>
                <a:ea typeface="ヒラギノ角ゴ Pro W3" pitchFamily="-84" charset="-128"/>
              </a:rPr>
              <a:t>, previsibilidad, visibilidad</a:t>
            </a:r>
            <a:r>
              <a:rPr lang="en-US" altLang="en-US" sz="2000" b="0">
                <a:solidFill>
                  <a:srgbClr val="000000"/>
                </a:solidFill>
                <a:ea typeface="ヒラギノ角ゴ Pro W3" pitchFamily="-84" charset="-128"/>
              </a:rPr>
              <a:t> </a:t>
            </a:r>
            <a:r>
              <a:rPr lang="es-AR" altLang="en-US" sz="2000" b="0">
                <a:solidFill>
                  <a:srgbClr val="000000"/>
                </a:solidFill>
                <a:ea typeface="ヒラギノ角ゴ Pro W3" pitchFamily="-84" charset="-128"/>
              </a:rPr>
              <a:t>permanente, normas de seguridad y ambientales, flexibilidad, TICS-datos</a:t>
            </a:r>
          </a:p>
        </p:txBody>
      </p:sp>
      <p:sp>
        <p:nvSpPr>
          <p:cNvPr id="24586" name="Rectángulo 9"/>
          <p:cNvSpPr>
            <a:spLocks noChangeArrowheads="1"/>
          </p:cNvSpPr>
          <p:nvPr/>
        </p:nvSpPr>
        <p:spPr bwMode="auto">
          <a:xfrm>
            <a:off x="4303712" y="4108450"/>
            <a:ext cx="45799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0" hangingPunct="0">
              <a:buFont typeface="Arial" panose="020B0604020202020204" pitchFamily="34" charset="0"/>
              <a:buChar char="•"/>
            </a:pPr>
            <a:r>
              <a:rPr lang="es-AR" altLang="en-US" sz="2000" b="0">
                <a:solidFill>
                  <a:srgbClr val="000000"/>
                </a:solidFill>
                <a:ea typeface="ヒラギノ角ゴ Pro W3" pitchFamily="-84" charset="-128"/>
              </a:rPr>
              <a:t>Integración modal, multimodalismo</a:t>
            </a:r>
          </a:p>
        </p:txBody>
      </p:sp>
      <p:sp>
        <p:nvSpPr>
          <p:cNvPr id="24587" name="Abrir llave 10"/>
          <p:cNvSpPr>
            <a:spLocks/>
          </p:cNvSpPr>
          <p:nvPr/>
        </p:nvSpPr>
        <p:spPr bwMode="auto">
          <a:xfrm>
            <a:off x="3709988" y="1700214"/>
            <a:ext cx="576263" cy="2981325"/>
          </a:xfrm>
          <a:prstGeom prst="leftBrace">
            <a:avLst>
              <a:gd name="adj1" fmla="val 30658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0" hangingPunct="0"/>
            <a:endParaRPr lang="es-AR" altLang="en-US" sz="2400" b="0">
              <a:solidFill>
                <a:srgbClr val="000000"/>
              </a:solidFill>
              <a:latin typeface="Times New Roman" panose="02020603050405020304" pitchFamily="18" charset="0"/>
              <a:ea typeface="ヒラギノ角ゴ Pro W3" pitchFamily="-84" charset="-128"/>
            </a:endParaRPr>
          </a:p>
        </p:txBody>
      </p:sp>
      <p:sp>
        <p:nvSpPr>
          <p:cNvPr id="24588" name="Rectángulo 11"/>
          <p:cNvSpPr>
            <a:spLocks noChangeArrowheads="1"/>
          </p:cNvSpPr>
          <p:nvPr/>
        </p:nvSpPr>
        <p:spPr bwMode="auto">
          <a:xfrm>
            <a:off x="1450976" y="5181601"/>
            <a:ext cx="6669087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0" hangingPunct="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AR" altLang="en-US" sz="2000" b="0">
                <a:solidFill>
                  <a:srgbClr val="000000"/>
                </a:solidFill>
                <a:ea typeface="ヒラギノ角ゴ Pro W3" pitchFamily="-84" charset="-128"/>
              </a:rPr>
              <a:t>Parques logísticos, clave para las Pymes</a:t>
            </a:r>
          </a:p>
          <a:p>
            <a:pPr eaLnBrk="0" hangingPunct="0">
              <a:buFont typeface="Arial" panose="020B0604020202020204" pitchFamily="34" charset="0"/>
              <a:buChar char="•"/>
            </a:pPr>
            <a:r>
              <a:rPr lang="es-AR" altLang="en-US" sz="2000" b="0">
                <a:solidFill>
                  <a:srgbClr val="000000"/>
                </a:solidFill>
                <a:ea typeface="ヒラギノ角ゴ Pro W3" pitchFamily="-84" charset="-128"/>
              </a:rPr>
              <a:t>Operadores especializados</a:t>
            </a:r>
          </a:p>
        </p:txBody>
      </p:sp>
      <p:sp>
        <p:nvSpPr>
          <p:cNvPr id="24589" name="Rectángulo 12"/>
          <p:cNvSpPr>
            <a:spLocks noChangeArrowheads="1"/>
          </p:cNvSpPr>
          <p:nvPr/>
        </p:nvSpPr>
        <p:spPr bwMode="auto">
          <a:xfrm>
            <a:off x="4286250" y="3318025"/>
            <a:ext cx="4597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/>
            <a:endParaRPr lang="es-AR" altLang="en-US" sz="2400" b="0">
              <a:solidFill>
                <a:srgbClr val="000000"/>
              </a:solidFill>
              <a:ea typeface="ヒラギノ角ゴ Pro W3" pitchFamily="-84" charset="-128"/>
            </a:endParaRPr>
          </a:p>
        </p:txBody>
      </p:sp>
      <p:sp>
        <p:nvSpPr>
          <p:cNvPr id="24590" name="Rectángulo 13"/>
          <p:cNvSpPr>
            <a:spLocks noChangeArrowheads="1"/>
          </p:cNvSpPr>
          <p:nvPr/>
        </p:nvSpPr>
        <p:spPr bwMode="auto">
          <a:xfrm>
            <a:off x="4303712" y="3573463"/>
            <a:ext cx="45799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0" hangingPunct="0">
              <a:buFont typeface="Arial" panose="020B0604020202020204" pitchFamily="34" charset="0"/>
              <a:buChar char="•"/>
            </a:pPr>
            <a:r>
              <a:rPr lang="es-AR" altLang="en-US" sz="2000" b="0">
                <a:solidFill>
                  <a:srgbClr val="000000"/>
                </a:solidFill>
                <a:ea typeface="ヒラギノ角ゴ Pro W3" pitchFamily="-84" charset="-128"/>
              </a:rPr>
              <a:t>Cadenas de frío</a:t>
            </a:r>
          </a:p>
        </p:txBody>
      </p:sp>
    </p:spTree>
    <p:extLst>
      <p:ext uri="{BB962C8B-B14F-4D97-AF65-F5344CB8AC3E}">
        <p14:creationId xmlns:p14="http://schemas.microsoft.com/office/powerpoint/2010/main" val="2398419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630932" y="92298"/>
            <a:ext cx="8811518" cy="960438"/>
          </a:xfrm>
        </p:spPr>
        <p:txBody>
          <a:bodyPr/>
          <a:lstStyle/>
          <a:p>
            <a:r>
              <a:rPr lang="es-AR" dirty="0" smtClean="0"/>
              <a:t>Algunas tendencias relevantes</a:t>
            </a:r>
            <a:endParaRPr lang="es-AR" dirty="0"/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393971590"/>
              </p:ext>
            </p:extLst>
          </p:nvPr>
        </p:nvGraphicFramePr>
        <p:xfrm>
          <a:off x="642082" y="1700808"/>
          <a:ext cx="8800367" cy="4401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9024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Título 1"/>
          <p:cNvSpPr>
            <a:spLocks/>
          </p:cNvSpPr>
          <p:nvPr/>
        </p:nvSpPr>
        <p:spPr bwMode="auto">
          <a:xfrm>
            <a:off x="836612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>
              <a:lnSpc>
                <a:spcPts val="2200"/>
              </a:lnSpc>
            </a:pPr>
            <a:r>
              <a:rPr lang="es-MX" altLang="es-AR" sz="2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Una síntesis de los retos</a:t>
            </a:r>
            <a:endParaRPr lang="es-AR" altLang="es-AR" sz="22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pSp>
        <p:nvGrpSpPr>
          <p:cNvPr id="26629" name="Grupo 22"/>
          <p:cNvGrpSpPr>
            <a:grpSpLocks/>
          </p:cNvGrpSpPr>
          <p:nvPr/>
        </p:nvGrpSpPr>
        <p:grpSpPr bwMode="auto">
          <a:xfrm>
            <a:off x="703263" y="2097088"/>
            <a:ext cx="8359775" cy="3708400"/>
            <a:chOff x="293911" y="1907367"/>
            <a:chExt cx="8361251" cy="3707621"/>
          </a:xfrm>
        </p:grpSpPr>
        <p:sp>
          <p:nvSpPr>
            <p:cNvPr id="7" name="19 CuadroTexto"/>
            <p:cNvSpPr txBox="1"/>
            <p:nvPr/>
          </p:nvSpPr>
          <p:spPr>
            <a:xfrm>
              <a:off x="293911" y="1988840"/>
              <a:ext cx="461747" cy="1620425"/>
            </a:xfrm>
            <a:prstGeom prst="rect">
              <a:avLst/>
            </a:prstGeom>
            <a:noFill/>
          </p:spPr>
          <p:txBody>
            <a:bodyPr vert="vert270">
              <a:spAutoFit/>
            </a:bodyPr>
            <a:lstStyle/>
            <a:p>
              <a:pPr algn="ctr" eaLnBrk="0" hangingPunct="0">
                <a:defRPr/>
              </a:pPr>
              <a:r>
                <a:rPr lang="es-ES" sz="1800" dirty="0">
                  <a:latin typeface="Arial" panose="020B0604020202020204" pitchFamily="34" charset="0"/>
                  <a:ea typeface="ＭＳ Ｐゴシック" pitchFamily="-105" charset="-128"/>
                  <a:cs typeface="Arial" panose="020B0604020202020204" pitchFamily="34" charset="0"/>
                </a:rPr>
                <a:t>TENDENCIAS</a:t>
              </a:r>
            </a:p>
          </p:txBody>
        </p:sp>
        <p:sp>
          <p:nvSpPr>
            <p:cNvPr id="11" name="27 CuadroTexto"/>
            <p:cNvSpPr txBox="1"/>
            <p:nvPr/>
          </p:nvSpPr>
          <p:spPr>
            <a:xfrm>
              <a:off x="293911" y="4149080"/>
              <a:ext cx="461747" cy="1378070"/>
            </a:xfrm>
            <a:prstGeom prst="rect">
              <a:avLst/>
            </a:prstGeom>
            <a:noFill/>
          </p:spPr>
          <p:txBody>
            <a:bodyPr vert="vert270">
              <a:spAutoFit/>
            </a:bodyPr>
            <a:lstStyle/>
            <a:p>
              <a:pPr algn="ctr" eaLnBrk="0" hangingPunct="0">
                <a:defRPr/>
              </a:pPr>
              <a:r>
                <a:rPr lang="es-ES" sz="1800" dirty="0">
                  <a:latin typeface="Arial" panose="020B0604020202020204" pitchFamily="34" charset="0"/>
                  <a:ea typeface="ＭＳ Ｐゴシック" pitchFamily="-105" charset="-128"/>
                  <a:cs typeface="Arial" panose="020B0604020202020204" pitchFamily="34" charset="0"/>
                </a:rPr>
                <a:t>DESAFÍOS</a:t>
              </a:r>
            </a:p>
          </p:txBody>
        </p:sp>
        <p:grpSp>
          <p:nvGrpSpPr>
            <p:cNvPr id="26632" name="Grupo 17"/>
            <p:cNvGrpSpPr>
              <a:grpSpLocks/>
            </p:cNvGrpSpPr>
            <p:nvPr/>
          </p:nvGrpSpPr>
          <p:grpSpPr bwMode="auto">
            <a:xfrm>
              <a:off x="827584" y="1907367"/>
              <a:ext cx="1800225" cy="3675063"/>
              <a:chOff x="827584" y="1939925"/>
              <a:chExt cx="1800225" cy="3675063"/>
            </a:xfrm>
          </p:grpSpPr>
          <p:sp>
            <p:nvSpPr>
              <p:cNvPr id="4" name="8 Rectángulo redondeado"/>
              <p:cNvSpPr/>
              <p:nvPr/>
            </p:nvSpPr>
            <p:spPr>
              <a:xfrm>
                <a:off x="827405" y="1939925"/>
                <a:ext cx="1800543" cy="1799847"/>
              </a:xfrm>
              <a:prstGeom prst="roundRect">
                <a:avLst/>
              </a:prstGeom>
              <a:solidFill>
                <a:srgbClr val="C4C2A0">
                  <a:alpha val="90000"/>
                </a:srgb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 eaLnBrk="0" hangingPunct="0">
                  <a:defRPr/>
                </a:pPr>
                <a:r>
                  <a:rPr lang="es-ES" sz="1800" b="0" dirty="0">
                    <a:solidFill>
                      <a:srgbClr val="FFFFFF"/>
                    </a:solidFill>
                  </a:rPr>
                  <a:t>Fuerte aumento de las exportaciones  de graneles</a:t>
                </a:r>
                <a:endParaRPr lang="es-ES" sz="1050" b="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8" name="22 Rectángulo redondeado"/>
              <p:cNvSpPr/>
              <p:nvPr/>
            </p:nvSpPr>
            <p:spPr>
              <a:xfrm>
                <a:off x="827405" y="4176242"/>
                <a:ext cx="1800543" cy="1437973"/>
              </a:xfrm>
              <a:prstGeom prst="round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 eaLnBrk="0" hangingPunct="0">
                  <a:defRPr/>
                </a:pPr>
                <a:r>
                  <a:rPr lang="es-ES" sz="1800" b="0" dirty="0">
                    <a:solidFill>
                      <a:srgbClr val="000000">
                        <a:lumMod val="50000"/>
                      </a:srgbClr>
                    </a:solidFill>
                  </a:rPr>
                  <a:t>Viabilizar la  logística de grandes volúmenes</a:t>
                </a:r>
              </a:p>
            </p:txBody>
          </p:sp>
          <p:sp>
            <p:nvSpPr>
              <p:cNvPr id="12" name="28 Flecha abajo"/>
              <p:cNvSpPr/>
              <p:nvPr/>
            </p:nvSpPr>
            <p:spPr>
              <a:xfrm>
                <a:off x="1572075" y="3822305"/>
                <a:ext cx="311205" cy="326956"/>
              </a:xfrm>
              <a:prstGeom prst="downArrow">
                <a:avLst/>
              </a:prstGeom>
              <a:solidFill>
                <a:srgbClr val="C00000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hangingPunct="0">
                  <a:defRPr/>
                </a:pPr>
                <a:endParaRPr lang="es-ES" sz="1800" b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29 Flecha abajo"/>
              <p:cNvSpPr/>
              <p:nvPr/>
            </p:nvSpPr>
            <p:spPr>
              <a:xfrm>
                <a:off x="1572075" y="3822305"/>
                <a:ext cx="311205" cy="326956"/>
              </a:xfrm>
              <a:prstGeom prst="downArrow">
                <a:avLst/>
              </a:prstGeom>
              <a:solidFill>
                <a:srgbClr val="C4C2A0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hangingPunct="0">
                  <a:defRPr/>
                </a:pPr>
                <a:endParaRPr lang="es-ES" sz="1800" b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26637" name="Grupo 21"/>
            <p:cNvGrpSpPr>
              <a:grpSpLocks/>
            </p:cNvGrpSpPr>
            <p:nvPr/>
          </p:nvGrpSpPr>
          <p:grpSpPr bwMode="auto">
            <a:xfrm>
              <a:off x="6854937" y="1907367"/>
              <a:ext cx="1800225" cy="3707621"/>
              <a:chOff x="6854937" y="1907367"/>
              <a:chExt cx="1800225" cy="3707621"/>
            </a:xfrm>
          </p:grpSpPr>
          <p:sp>
            <p:nvSpPr>
              <p:cNvPr id="6" name="7 Rectángulo redondeado"/>
              <p:cNvSpPr/>
              <p:nvPr/>
            </p:nvSpPr>
            <p:spPr>
              <a:xfrm>
                <a:off x="6854619" y="1907367"/>
                <a:ext cx="1800543" cy="1799847"/>
              </a:xfrm>
              <a:prstGeom prst="roundRect">
                <a:avLst/>
              </a:prstGeom>
              <a:solidFill>
                <a:srgbClr val="C4C2A0"/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 eaLnBrk="0" hangingPunct="0">
                  <a:defRPr/>
                </a:pPr>
                <a:r>
                  <a:rPr lang="es-ES" sz="1800" b="0" dirty="0">
                    <a:solidFill>
                      <a:srgbClr val="FFFFFF"/>
                    </a:solidFill>
                  </a:rPr>
                  <a:t>Cambio climático, seguridad, </a:t>
                </a:r>
              </a:p>
              <a:p>
                <a:pPr algn="ctr" eaLnBrk="0" hangingPunct="0">
                  <a:defRPr/>
                </a:pPr>
                <a:r>
                  <a:rPr lang="es-ES" sz="1800" b="0" dirty="0">
                    <a:solidFill>
                      <a:srgbClr val="FFFFFF"/>
                    </a:solidFill>
                  </a:rPr>
                  <a:t>eco-eficiencia</a:t>
                </a:r>
                <a:endParaRPr lang="es-ES" sz="1050" b="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25 Rectángulo redondeado"/>
              <p:cNvSpPr/>
              <p:nvPr/>
            </p:nvSpPr>
            <p:spPr>
              <a:xfrm>
                <a:off x="6854619" y="4177015"/>
                <a:ext cx="1800543" cy="1437973"/>
              </a:xfrm>
              <a:prstGeom prst="round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 eaLnBrk="0" hangingPunct="0">
                  <a:defRPr/>
                </a:pPr>
                <a:r>
                  <a:rPr lang="es-ES" sz="1800" b="0" dirty="0">
                    <a:solidFill>
                      <a:srgbClr val="000000">
                        <a:lumMod val="50000"/>
                      </a:srgbClr>
                    </a:solidFill>
                  </a:rPr>
                  <a:t>Hacia un sistema de transporte sustentable</a:t>
                </a:r>
                <a:endParaRPr lang="es-ES" sz="1050" b="0" dirty="0">
                  <a:solidFill>
                    <a:srgbClr val="000000">
                      <a:lumMod val="50000"/>
                    </a:srgbClr>
                  </a:solidFill>
                </a:endParaRPr>
              </a:p>
            </p:txBody>
          </p:sp>
          <p:sp>
            <p:nvSpPr>
              <p:cNvPr id="14" name="31 Flecha abajo"/>
              <p:cNvSpPr/>
              <p:nvPr/>
            </p:nvSpPr>
            <p:spPr>
              <a:xfrm>
                <a:off x="7599288" y="3823076"/>
                <a:ext cx="311205" cy="326956"/>
              </a:xfrm>
              <a:prstGeom prst="downArrow">
                <a:avLst/>
              </a:prstGeom>
              <a:solidFill>
                <a:srgbClr val="C4C2A0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hangingPunct="0">
                  <a:defRPr/>
                </a:pPr>
                <a:endParaRPr lang="es-ES" sz="1800" b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26641" name="Grupo 20"/>
            <p:cNvGrpSpPr>
              <a:grpSpLocks/>
            </p:cNvGrpSpPr>
            <p:nvPr/>
          </p:nvGrpSpPr>
          <p:grpSpPr bwMode="auto">
            <a:xfrm>
              <a:off x="4845820" y="1907367"/>
              <a:ext cx="1800225" cy="3703638"/>
              <a:chOff x="4800758" y="1957610"/>
              <a:chExt cx="1800225" cy="3703638"/>
            </a:xfrm>
          </p:grpSpPr>
          <p:sp>
            <p:nvSpPr>
              <p:cNvPr id="15" name="17 Rectángulo redondeado"/>
              <p:cNvSpPr/>
              <p:nvPr/>
            </p:nvSpPr>
            <p:spPr>
              <a:xfrm>
                <a:off x="4801016" y="1957610"/>
                <a:ext cx="1800543" cy="1799847"/>
              </a:xfrm>
              <a:prstGeom prst="roundRect">
                <a:avLst/>
              </a:prstGeom>
              <a:solidFill>
                <a:srgbClr val="C4C2A0"/>
              </a:solidFill>
              <a:ln>
                <a:solidFill>
                  <a:schemeClr val="accent6">
                    <a:tint val="40000"/>
                    <a:hueOff val="0"/>
                    <a:satOff val="0"/>
                    <a:lumOff val="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 eaLnBrk="0" hangingPunct="0">
                  <a:defRPr/>
                </a:pPr>
                <a:r>
                  <a:rPr lang="es-ES" sz="1800" b="0" dirty="0">
                    <a:solidFill>
                      <a:srgbClr val="FFFFFF"/>
                    </a:solidFill>
                  </a:rPr>
                  <a:t>Más comercio regional, nueva geografía económica</a:t>
                </a:r>
                <a:endParaRPr lang="es-ES" b="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6" name="18 Rectángulo redondeado"/>
              <p:cNvSpPr/>
              <p:nvPr/>
            </p:nvSpPr>
            <p:spPr>
              <a:xfrm>
                <a:off x="4801016" y="4222496"/>
                <a:ext cx="1800543" cy="1437973"/>
              </a:xfrm>
              <a:prstGeom prst="round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 eaLnBrk="0" hangingPunct="0">
                  <a:defRPr/>
                </a:pPr>
                <a:r>
                  <a:rPr lang="es-ES" sz="1800" b="0" dirty="0">
                    <a:solidFill>
                      <a:srgbClr val="000000">
                        <a:lumMod val="50000"/>
                      </a:srgbClr>
                    </a:solidFill>
                  </a:rPr>
                  <a:t>Corredores de integración, pasos de frontera, NOA</a:t>
                </a:r>
                <a:endParaRPr lang="es-ES" b="0" dirty="0">
                  <a:solidFill>
                    <a:srgbClr val="000000">
                      <a:lumMod val="50000"/>
                    </a:srgbClr>
                  </a:solidFill>
                </a:endParaRPr>
              </a:p>
            </p:txBody>
          </p:sp>
          <p:sp>
            <p:nvSpPr>
              <p:cNvPr id="17" name="20 Flecha abajo"/>
              <p:cNvSpPr/>
              <p:nvPr/>
            </p:nvSpPr>
            <p:spPr>
              <a:xfrm>
                <a:off x="5545685" y="3824118"/>
                <a:ext cx="311205" cy="326956"/>
              </a:xfrm>
              <a:prstGeom prst="downArrow">
                <a:avLst/>
              </a:prstGeom>
              <a:solidFill>
                <a:srgbClr val="C4C2A0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hangingPunct="0">
                  <a:defRPr/>
                </a:pPr>
                <a:endParaRPr lang="es-ES" sz="1800" b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26645" name="Grupo 19"/>
            <p:cNvGrpSpPr>
              <a:grpSpLocks/>
            </p:cNvGrpSpPr>
            <p:nvPr/>
          </p:nvGrpSpPr>
          <p:grpSpPr bwMode="auto">
            <a:xfrm>
              <a:off x="2836702" y="1907367"/>
              <a:ext cx="1800225" cy="3703638"/>
              <a:chOff x="2759041" y="1955800"/>
              <a:chExt cx="1800225" cy="3703638"/>
            </a:xfrm>
          </p:grpSpPr>
          <p:sp>
            <p:nvSpPr>
              <p:cNvPr id="5" name="10 Rectángulo redondeado"/>
              <p:cNvSpPr/>
              <p:nvPr/>
            </p:nvSpPr>
            <p:spPr>
              <a:xfrm>
                <a:off x="2758287" y="1955800"/>
                <a:ext cx="1800543" cy="1799847"/>
              </a:xfrm>
              <a:prstGeom prst="roundRect">
                <a:avLst/>
              </a:prstGeom>
              <a:solidFill>
                <a:srgbClr val="C4C2A0"/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 eaLnBrk="0" hangingPunct="0">
                  <a:defRPr/>
                </a:pPr>
                <a:r>
                  <a:rPr lang="es-ES" sz="1800" b="0" dirty="0">
                    <a:solidFill>
                      <a:srgbClr val="FFFFFF"/>
                    </a:solidFill>
                  </a:rPr>
                  <a:t>Una matriz productiva más diversificada y con mayor valor agregado</a:t>
                </a:r>
                <a:endParaRPr lang="es-ES" b="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23 Rectángulo redondeado"/>
              <p:cNvSpPr/>
              <p:nvPr/>
            </p:nvSpPr>
            <p:spPr>
              <a:xfrm>
                <a:off x="2758287" y="4220686"/>
                <a:ext cx="1800543" cy="1437973"/>
              </a:xfrm>
              <a:prstGeom prst="round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 eaLnBrk="0" hangingPunct="0">
                  <a:defRPr/>
                </a:pPr>
                <a:r>
                  <a:rPr lang="es-ES" sz="1800" b="0" dirty="0">
                    <a:solidFill>
                      <a:srgbClr val="000000">
                        <a:lumMod val="50000"/>
                      </a:srgbClr>
                    </a:solidFill>
                  </a:rPr>
                  <a:t>Cadenas logísticas especializadas y de calidad</a:t>
                </a:r>
                <a:endParaRPr lang="es-ES" b="0" dirty="0">
                  <a:solidFill>
                    <a:srgbClr val="000000">
                      <a:lumMod val="50000"/>
                    </a:srgbClr>
                  </a:solidFill>
                </a:endParaRPr>
              </a:p>
            </p:txBody>
          </p:sp>
          <p:sp>
            <p:nvSpPr>
              <p:cNvPr id="19" name="20 Flecha abajo"/>
              <p:cNvSpPr/>
              <p:nvPr/>
            </p:nvSpPr>
            <p:spPr>
              <a:xfrm>
                <a:off x="3502955" y="3860400"/>
                <a:ext cx="311205" cy="326956"/>
              </a:xfrm>
              <a:prstGeom prst="downArrow">
                <a:avLst/>
              </a:prstGeom>
              <a:solidFill>
                <a:srgbClr val="C4C2A0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hangingPunct="0">
                  <a:defRPr/>
                </a:pPr>
                <a:endParaRPr lang="es-ES" sz="1800" b="0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54047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638300" y="1844676"/>
            <a:ext cx="7162800" cy="359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9pPr>
          </a:lstStyle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rgbClr val="FFFFFF">
                    <a:lumMod val="50000"/>
                  </a:srgbClr>
                </a:solidFill>
                <a:latin typeface="Arial" pitchFamily="34" charset="0"/>
                <a:cs typeface="Arial"/>
              </a:rPr>
              <a:t>Conceptos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rgbClr val="FFFFFF">
                    <a:lumMod val="50000"/>
                  </a:srgbClr>
                </a:solidFill>
                <a:latin typeface="Arial" pitchFamily="34" charset="0"/>
                <a:cs typeface="Arial"/>
              </a:rPr>
              <a:t>Situación actual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rgbClr val="FFFFFF">
                    <a:lumMod val="50000"/>
                  </a:srgbClr>
                </a:solidFill>
                <a:latin typeface="Arial" pitchFamily="34" charset="0"/>
                <a:cs typeface="Arial"/>
              </a:rPr>
              <a:t>Visión hacia el futuro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rgbClr val="FFFFFF">
                    <a:lumMod val="50000"/>
                  </a:srgbClr>
                </a:solidFill>
                <a:latin typeface="Arial" pitchFamily="34" charset="0"/>
                <a:cs typeface="Arial"/>
              </a:rPr>
              <a:t>Los retos a enfrentar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rgbClr val="000000"/>
                </a:solidFill>
                <a:latin typeface="Arial" pitchFamily="34" charset="0"/>
                <a:cs typeface="Arial"/>
              </a:rPr>
              <a:t>Opciones estratégicas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rgbClr val="FFFFFF">
                    <a:lumMod val="50000"/>
                  </a:srgbClr>
                </a:solidFill>
                <a:latin typeface="Arial" pitchFamily="34" charset="0"/>
                <a:cs typeface="Arial"/>
              </a:rPr>
              <a:t>Reflexiones finales</a:t>
            </a:r>
          </a:p>
        </p:txBody>
      </p:sp>
      <p:sp>
        <p:nvSpPr>
          <p:cNvPr id="28698" name="Rectángulo redondeado 4"/>
          <p:cNvSpPr>
            <a:spLocks noChangeArrowheads="1"/>
          </p:cNvSpPr>
          <p:nvPr/>
        </p:nvSpPr>
        <p:spPr bwMode="auto">
          <a:xfrm>
            <a:off x="1495426" y="4365104"/>
            <a:ext cx="4535487" cy="465138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0" hangingPunct="0"/>
            <a:endParaRPr lang="es-AR" altLang="es-AR" sz="2400" b="0">
              <a:solidFill>
                <a:srgbClr val="000000"/>
              </a:solidFill>
              <a:latin typeface="Times New Roman" panose="02020603050405020304" pitchFamily="18" charset="0"/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86816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932" y="188640"/>
            <a:ext cx="8811518" cy="960438"/>
          </a:xfrm>
        </p:spPr>
        <p:txBody>
          <a:bodyPr/>
          <a:lstStyle/>
          <a:p>
            <a:r>
              <a:rPr lang="es-AR" dirty="0" smtClean="0"/>
              <a:t>Cuál es el objetivo de una política logística nacional? Las </a:t>
            </a:r>
            <a:r>
              <a:rPr lang="es-AR" kern="1200" dirty="0"/>
              <a:t>opciones</a:t>
            </a:r>
            <a:r>
              <a:rPr lang="es-AR" dirty="0" smtClean="0"/>
              <a:t> de posicionamiento</a:t>
            </a:r>
            <a:endParaRPr lang="es-AR" dirty="0"/>
          </a:p>
        </p:txBody>
      </p:sp>
      <p:grpSp>
        <p:nvGrpSpPr>
          <p:cNvPr id="10" name="Grupo 9"/>
          <p:cNvGrpSpPr/>
          <p:nvPr/>
        </p:nvGrpSpPr>
        <p:grpSpPr>
          <a:xfrm>
            <a:off x="217909" y="1628800"/>
            <a:ext cx="9526587" cy="5160962"/>
            <a:chOff x="217909" y="1628800"/>
            <a:chExt cx="9526587" cy="5160962"/>
          </a:xfrm>
        </p:grpSpPr>
        <p:sp>
          <p:nvSpPr>
            <p:cNvPr id="4" name="AutoShape 2"/>
            <p:cNvSpPr>
              <a:spLocks noChangeArrowheads="1"/>
            </p:cNvSpPr>
            <p:nvPr/>
          </p:nvSpPr>
          <p:spPr bwMode="gray">
            <a:xfrm>
              <a:off x="217909" y="5191150"/>
              <a:ext cx="3136900" cy="1598612"/>
            </a:xfrm>
            <a:prstGeom prst="chevron">
              <a:avLst>
                <a:gd name="adj" fmla="val 31794"/>
              </a:avLst>
            </a:prstGeom>
            <a:solidFill>
              <a:schemeClr val="accent6">
                <a:lumMod val="60000"/>
                <a:lumOff val="40000"/>
              </a:schemeClr>
            </a:soli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90000" anchor="ctr"/>
            <a:lstStyle/>
            <a:p>
              <a:pPr algn="ctr" eaLnBrk="0" hangingPunct="0"/>
              <a:r>
                <a:rPr lang="es-ES_tradnl" u="sng" dirty="0" smtClean="0">
                  <a:solidFill>
                    <a:srgbClr val="000000"/>
                  </a:solidFill>
                </a:rPr>
                <a:t>NIVEL 1:</a:t>
              </a:r>
            </a:p>
            <a:p>
              <a:pPr eaLnBrk="0" hangingPunct="0"/>
              <a:r>
                <a:rPr lang="es-ES_tradnl" dirty="0" smtClean="0">
                  <a:solidFill>
                    <a:srgbClr val="000000"/>
                  </a:solidFill>
                </a:rPr>
                <a:t>Construir </a:t>
              </a:r>
              <a:r>
                <a:rPr lang="es-ES_tradnl" dirty="0">
                  <a:solidFill>
                    <a:srgbClr val="000000"/>
                  </a:solidFill>
                </a:rPr>
                <a:t>una logística eficaz a nivel nacional</a:t>
              </a:r>
            </a:p>
            <a:p>
              <a:pPr eaLnBrk="0" hangingPunct="0"/>
              <a:r>
                <a:rPr lang="es-ES_tradnl" dirty="0">
                  <a:solidFill>
                    <a:srgbClr val="000000"/>
                  </a:solidFill>
                </a:rPr>
                <a:t>a)Con el perfil actual de producción</a:t>
              </a:r>
            </a:p>
            <a:p>
              <a:pPr eaLnBrk="0" hangingPunct="0"/>
              <a:r>
                <a:rPr lang="es-ES_tradnl" dirty="0">
                  <a:solidFill>
                    <a:srgbClr val="000000"/>
                  </a:solidFill>
                </a:rPr>
                <a:t>b)Migrando hacia producciones con mayor </a:t>
              </a:r>
              <a:r>
                <a:rPr lang="es-ES_tradnl" dirty="0" smtClean="0">
                  <a:solidFill>
                    <a:srgbClr val="000000"/>
                  </a:solidFill>
                </a:rPr>
                <a:t>valor agregado</a:t>
              </a:r>
              <a:endParaRPr lang="es-ES_tradnl" dirty="0">
                <a:solidFill>
                  <a:srgbClr val="000000"/>
                </a:solidFill>
              </a:endParaRPr>
            </a:p>
          </p:txBody>
        </p:sp>
        <p:sp>
          <p:nvSpPr>
            <p:cNvPr id="5" name="AutoShape 2"/>
            <p:cNvSpPr>
              <a:spLocks noChangeArrowheads="1"/>
            </p:cNvSpPr>
            <p:nvPr/>
          </p:nvSpPr>
          <p:spPr bwMode="gray">
            <a:xfrm>
              <a:off x="3283371" y="3900512"/>
              <a:ext cx="3138488" cy="1520825"/>
            </a:xfrm>
            <a:prstGeom prst="chevron">
              <a:avLst>
                <a:gd name="adj" fmla="val 31777"/>
              </a:avLst>
            </a:prstGeom>
            <a:solidFill>
              <a:schemeClr val="accent6">
                <a:lumMod val="60000"/>
                <a:lumOff val="40000"/>
              </a:schemeClr>
            </a:soli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90000" anchor="ctr"/>
            <a:lstStyle/>
            <a:p>
              <a:pPr algn="ctr" eaLnBrk="0" hangingPunct="0"/>
              <a:r>
                <a:rPr lang="es-ES_tradnl" u="sng" dirty="0" smtClean="0">
                  <a:solidFill>
                    <a:srgbClr val="000000"/>
                  </a:solidFill>
                </a:rPr>
                <a:t>NIVEL 2:</a:t>
              </a:r>
            </a:p>
            <a:p>
              <a:pPr eaLnBrk="0" hangingPunct="0"/>
              <a:r>
                <a:rPr lang="es-ES_tradnl" dirty="0" smtClean="0">
                  <a:solidFill>
                    <a:srgbClr val="000000"/>
                  </a:solidFill>
                </a:rPr>
                <a:t>Construir </a:t>
              </a:r>
              <a:r>
                <a:rPr lang="es-ES_tradnl" dirty="0">
                  <a:solidFill>
                    <a:srgbClr val="000000"/>
                  </a:solidFill>
                </a:rPr>
                <a:t>capacidades logísticas para atraer flujos de terceros países</a:t>
              </a:r>
            </a:p>
          </p:txBody>
        </p:sp>
        <p:sp>
          <p:nvSpPr>
            <p:cNvPr id="6" name="AutoShape 2"/>
            <p:cNvSpPr>
              <a:spLocks noChangeArrowheads="1"/>
            </p:cNvSpPr>
            <p:nvPr/>
          </p:nvSpPr>
          <p:spPr bwMode="gray">
            <a:xfrm>
              <a:off x="3283371" y="2189187"/>
              <a:ext cx="3138488" cy="1519238"/>
            </a:xfrm>
            <a:prstGeom prst="chevron">
              <a:avLst>
                <a:gd name="adj" fmla="val 31810"/>
              </a:avLst>
            </a:prstGeom>
            <a:solidFill>
              <a:schemeClr val="accent6">
                <a:lumMod val="60000"/>
                <a:lumOff val="40000"/>
              </a:schemeClr>
            </a:soli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90000" anchor="ctr"/>
            <a:lstStyle/>
            <a:p>
              <a:pPr algn="ctr" eaLnBrk="0" hangingPunct="0"/>
              <a:r>
                <a:rPr lang="es-ES_tradnl" u="sng" dirty="0" smtClean="0">
                  <a:solidFill>
                    <a:srgbClr val="000000"/>
                  </a:solidFill>
                </a:rPr>
                <a:t>NIVEL 2 AMPLIADO:</a:t>
              </a:r>
            </a:p>
            <a:p>
              <a:pPr eaLnBrk="0" hangingPunct="0"/>
              <a:r>
                <a:rPr lang="es-ES_tradnl" dirty="0" smtClean="0">
                  <a:solidFill>
                    <a:srgbClr val="000000"/>
                  </a:solidFill>
                </a:rPr>
                <a:t>Construir </a:t>
              </a:r>
              <a:r>
                <a:rPr lang="es-ES_tradnl" dirty="0">
                  <a:solidFill>
                    <a:srgbClr val="000000"/>
                  </a:solidFill>
                </a:rPr>
                <a:t>plataformas logísticas y de manufactura y servicios para jugar un rol en cadenas globales de valor</a:t>
              </a:r>
            </a:p>
          </p:txBody>
        </p:sp>
        <p:sp>
          <p:nvSpPr>
            <p:cNvPr id="7" name="AutoShape 2"/>
            <p:cNvSpPr>
              <a:spLocks noChangeArrowheads="1"/>
            </p:cNvSpPr>
            <p:nvPr/>
          </p:nvSpPr>
          <p:spPr bwMode="gray">
            <a:xfrm>
              <a:off x="6607596" y="1628800"/>
              <a:ext cx="3136900" cy="1576387"/>
            </a:xfrm>
            <a:prstGeom prst="chevron">
              <a:avLst>
                <a:gd name="adj" fmla="val 31781"/>
              </a:avLst>
            </a:prstGeom>
            <a:solidFill>
              <a:schemeClr val="accent6">
                <a:lumMod val="60000"/>
                <a:lumOff val="40000"/>
              </a:schemeClr>
            </a:soli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90000" anchor="ctr"/>
            <a:lstStyle/>
            <a:p>
              <a:pPr algn="ctr" eaLnBrk="0" hangingPunct="0">
                <a:defRPr/>
              </a:pPr>
              <a:r>
                <a:rPr lang="es-ES_tradnl" u="sng" dirty="0" smtClean="0">
                  <a:solidFill>
                    <a:srgbClr val="000000"/>
                  </a:solidFill>
                </a:rPr>
                <a:t>NIVEL 3:</a:t>
              </a:r>
            </a:p>
            <a:p>
              <a:pPr eaLnBrk="0" hangingPunct="0">
                <a:defRPr/>
              </a:pPr>
              <a:r>
                <a:rPr lang="es-ES_tradnl" dirty="0" smtClean="0">
                  <a:solidFill>
                    <a:srgbClr val="000000"/>
                  </a:solidFill>
                </a:rPr>
                <a:t>Competir </a:t>
              </a:r>
              <a:r>
                <a:rPr lang="es-ES_tradnl" dirty="0">
                  <a:solidFill>
                    <a:srgbClr val="000000"/>
                  </a:solidFill>
                </a:rPr>
                <a:t>regional/ globalmente como</a:t>
              </a:r>
            </a:p>
            <a:p>
              <a:pPr eaLnBrk="0" hangingPunct="0">
                <a:defRPr/>
              </a:pPr>
              <a:r>
                <a:rPr lang="es-ES_tradnl" dirty="0">
                  <a:solidFill>
                    <a:srgbClr val="000000"/>
                  </a:solidFill>
                </a:rPr>
                <a:t>a) Polo Logístico prestador de servicios </a:t>
              </a:r>
            </a:p>
            <a:p>
              <a:pPr eaLnBrk="0" hangingPunct="0">
                <a:defRPr/>
              </a:pPr>
              <a:r>
                <a:rPr lang="es-ES_tradnl" dirty="0">
                  <a:solidFill>
                    <a:srgbClr val="000000"/>
                  </a:solidFill>
                </a:rPr>
                <a:t>b) Desarrollar </a:t>
              </a:r>
              <a:r>
                <a:rPr lang="es-ES_tradnl" dirty="0" smtClean="0">
                  <a:solidFill>
                    <a:srgbClr val="000000"/>
                  </a:solidFill>
                </a:rPr>
                <a:t>empresas </a:t>
              </a:r>
              <a:r>
                <a:rPr lang="es-ES_tradnl" dirty="0">
                  <a:solidFill>
                    <a:srgbClr val="000000"/>
                  </a:solidFill>
                </a:rPr>
                <a:t>de alcance regional/ global</a:t>
              </a:r>
            </a:p>
          </p:txBody>
        </p:sp>
        <p:sp>
          <p:nvSpPr>
            <p:cNvPr id="8" name="Isosceles Triangle 7"/>
            <p:cNvSpPr>
              <a:spLocks noChangeArrowheads="1"/>
            </p:cNvSpPr>
            <p:nvPr/>
          </p:nvSpPr>
          <p:spPr bwMode="auto">
            <a:xfrm rot="2422247">
              <a:off x="2878688" y="5139703"/>
              <a:ext cx="487362" cy="144462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/>
              <a:endParaRPr lang="es-ES_tradnl">
                <a:solidFill>
                  <a:srgbClr val="000000"/>
                </a:solidFill>
              </a:endParaRPr>
            </a:p>
          </p:txBody>
        </p:sp>
        <p:sp>
          <p:nvSpPr>
            <p:cNvPr id="9" name="Isosceles Triangle 8"/>
            <p:cNvSpPr>
              <a:spLocks noChangeArrowheads="1"/>
            </p:cNvSpPr>
            <p:nvPr/>
          </p:nvSpPr>
          <p:spPr bwMode="auto">
            <a:xfrm rot="2422247">
              <a:off x="6294859" y="3517925"/>
              <a:ext cx="487362" cy="144462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/>
              <a:endParaRPr lang="es-ES_tradnl">
                <a:solidFill>
                  <a:srgbClr val="000000"/>
                </a:solidFill>
              </a:endParaRPr>
            </a:p>
          </p:txBody>
        </p:sp>
        <p:sp>
          <p:nvSpPr>
            <p:cNvPr id="3" name="CuadroTexto 2"/>
            <p:cNvSpPr txBox="1"/>
            <p:nvPr/>
          </p:nvSpPr>
          <p:spPr>
            <a:xfrm>
              <a:off x="6770980" y="6165304"/>
              <a:ext cx="258493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MX" b="0" dirty="0" smtClean="0">
                  <a:solidFill>
                    <a:srgbClr val="000000"/>
                  </a:solidFill>
                </a:rPr>
                <a:t>Fuente: Jorge Forteza – CAF, 2013</a:t>
              </a:r>
              <a:endParaRPr lang="es-AR" b="0" dirty="0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76905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Título 3"/>
          <p:cNvSpPr>
            <a:spLocks/>
          </p:cNvSpPr>
          <p:nvPr/>
        </p:nvSpPr>
        <p:spPr bwMode="auto">
          <a:xfrm>
            <a:off x="836612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AR" altLang="en-US" sz="2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Algunas opciones </a:t>
            </a:r>
            <a:r>
              <a:rPr lang="es-MX" altLang="es-AR" sz="2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 política</a:t>
            </a:r>
            <a:endParaRPr lang="es-AR" altLang="en-US" sz="22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3648568928"/>
              </p:ext>
            </p:extLst>
          </p:nvPr>
        </p:nvGraphicFramePr>
        <p:xfrm>
          <a:off x="1927076" y="1556792"/>
          <a:ext cx="6096000" cy="4280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69685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Título 1"/>
          <p:cNvSpPr>
            <a:spLocks/>
          </p:cNvSpPr>
          <p:nvPr/>
        </p:nvSpPr>
        <p:spPr bwMode="auto">
          <a:xfrm>
            <a:off x="836612" y="255589"/>
            <a:ext cx="82296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MX" altLang="es-AR" sz="2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Requerimientos e impactos esperados</a:t>
            </a:r>
            <a:endParaRPr lang="es-AR" altLang="es-AR" sz="22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9360456"/>
              </p:ext>
            </p:extLst>
          </p:nvPr>
        </p:nvGraphicFramePr>
        <p:xfrm>
          <a:off x="990601" y="1184275"/>
          <a:ext cx="8002587" cy="5218122"/>
        </p:xfrm>
        <a:graphic>
          <a:graphicData uri="http://schemas.openxmlformats.org/drawingml/2006/table">
            <a:tbl>
              <a:tblPr/>
              <a:tblGrid>
                <a:gridCol w="1760537"/>
                <a:gridCol w="2276475"/>
                <a:gridCol w="2128838"/>
                <a:gridCol w="211137"/>
                <a:gridCol w="1625600"/>
              </a:tblGrid>
              <a:tr h="849313"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AR" altLang="es-A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5" marR="91425" marT="45724" marB="4572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4C2A0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A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Infraestructura</a:t>
                      </a:r>
                      <a:endParaRPr kumimoji="0" lang="es-AR" altLang="es-A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5" marR="91425"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4C2A0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A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Regulaciones, servicios, instituciones</a:t>
                      </a:r>
                      <a:endParaRPr kumimoji="0" lang="es-AR" altLang="es-A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5" marR="91425"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4C2A0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AR" altLang="es-A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5" marR="91425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4C2A0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A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Impacto esperado</a:t>
                      </a:r>
                      <a:endParaRPr kumimoji="0" lang="es-AR" altLang="es-A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5" marR="91425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4C2A0"/>
                    </a:solidFill>
                  </a:tcPr>
                </a:tc>
              </a:tr>
              <a:tr h="1138238"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A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I- STATUS QUO</a:t>
                      </a:r>
                      <a:endParaRPr kumimoji="0" lang="es-AR" altLang="es-AR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5" marR="91425"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4C2A0"/>
                    </a:solidFill>
                  </a:tcPr>
                </a:tc>
                <a:tc>
                  <a:txBody>
                    <a:bodyPr/>
                    <a:lstStyle>
                      <a:lvl1pPr marL="171450" indent="-171450"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171450" marR="0" lvl="0" indent="-1714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s-MX" altLang="es-A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1% del PIB (el triple que los 90, equivalente a los 80; se recomienda 2%)</a:t>
                      </a:r>
                    </a:p>
                    <a:p>
                      <a:pPr marL="171450" marR="0" lvl="0" indent="-1714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s-MX" altLang="es-A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&gt;80% en carreteras</a:t>
                      </a:r>
                      <a:endParaRPr kumimoji="0" lang="es-AR" altLang="es-AR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5" marR="91425"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4C2A0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A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kumimoji="0" lang="es-AR" altLang="es-AR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5" marR="91425"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4C2A0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AR" altLang="es-AR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5" marR="91425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4C2A0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A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Reducción gradual de la competitividad</a:t>
                      </a:r>
                      <a:endParaRPr kumimoji="0" lang="es-AR" altLang="es-AR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5" marR="91425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4C2A0"/>
                    </a:solidFill>
                  </a:tcPr>
                </a:tc>
              </a:tr>
              <a:tr h="1554163"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A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 – UNA APUESTA A LA PRODUCTIVIDAD</a:t>
                      </a:r>
                      <a:endParaRPr kumimoji="0" lang="es-AR" altLang="es-AR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5" marR="91425"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4C2A0"/>
                    </a:solidFill>
                  </a:tcPr>
                </a:tc>
                <a:tc>
                  <a:txBody>
                    <a:bodyPr/>
                    <a:lstStyle>
                      <a:lvl1pPr marL="171450" indent="-171450"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171450" marR="0" lvl="0" indent="-1714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s-MX" altLang="es-AR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1.5.% del PIB</a:t>
                      </a:r>
                    </a:p>
                    <a:p>
                      <a:pPr marL="171450" marR="0" lvl="0" indent="-1714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s-MX" altLang="es-AR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Optimizar uso de fuentes y productividad en el uso de los recursos</a:t>
                      </a:r>
                    </a:p>
                    <a:p>
                      <a:pPr marL="171450" marR="0" lvl="0" indent="-1714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s-MX" altLang="es-AR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Distribuido por modos y atacando cuellos de botella</a:t>
                      </a:r>
                    </a:p>
                  </a:txBody>
                  <a:tcPr marL="91425" marR="91425"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4C2A0"/>
                    </a:solidFill>
                  </a:tcPr>
                </a:tc>
                <a:tc>
                  <a:txBody>
                    <a:bodyPr/>
                    <a:lstStyle>
                      <a:lvl1pPr marL="171450" indent="-171450"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171450" marR="0" lvl="0" indent="-1714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s-MX" altLang="es-A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 estratégico</a:t>
                      </a:r>
                    </a:p>
                    <a:p>
                      <a:pPr marL="171450" marR="0" lvl="0" indent="-1714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s-MX" altLang="es-A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Consejo logístico </a:t>
                      </a:r>
                    </a:p>
                    <a:p>
                      <a:pPr marL="171450" marR="0" lvl="0" indent="-1714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s-MX" altLang="es-AR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Intermodalidad</a:t>
                      </a:r>
                      <a:endParaRPr kumimoji="0" lang="es-MX" altLang="es-AR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s-MX" altLang="es-A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Modernizar regulaciones</a:t>
                      </a:r>
                    </a:p>
                    <a:p>
                      <a:pPr marL="171450" marR="0" lvl="0" indent="-1714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s-MX" altLang="es-A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Construir capacidades</a:t>
                      </a:r>
                      <a:endParaRPr kumimoji="0" lang="es-AR" altLang="es-AR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5" marR="91425" marT="45724" marB="4572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4C2A0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AR" altLang="es-AR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5" marR="91425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4C2A0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A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Ganar competitividad: reducción de los costos logísticos y mejoras en la calidad de servicio</a:t>
                      </a:r>
                      <a:endParaRPr kumimoji="0" lang="es-AR" altLang="es-AR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5" marR="91425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4C2A0"/>
                    </a:solidFill>
                  </a:tcPr>
                </a:tc>
              </a:tr>
              <a:tr h="1676400"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A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III - CAMBIO EN LA MATRIZ MODAL</a:t>
                      </a:r>
                      <a:endParaRPr kumimoji="0" lang="es-AR" altLang="es-AR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5" marR="91425"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4C2A0"/>
                    </a:solidFill>
                  </a:tcPr>
                </a:tc>
                <a:tc>
                  <a:txBody>
                    <a:bodyPr/>
                    <a:lstStyle>
                      <a:lvl1pPr marL="171450" indent="-171450"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171450" marR="0" lvl="0" indent="-1714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s-MX" altLang="es-AR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Mayor inversión: 2% PIB</a:t>
                      </a:r>
                    </a:p>
                    <a:p>
                      <a:pPr marL="171450" marR="0" lvl="0" indent="-1714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s-MX" altLang="es-AR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Inversión ferroviaria para cargas. </a:t>
                      </a:r>
                    </a:p>
                    <a:p>
                      <a:pPr marL="171450" marR="0" lvl="0" indent="-1714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s-MX" altLang="es-AR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Shock o selectiva?</a:t>
                      </a:r>
                    </a:p>
                    <a:p>
                      <a:pPr marL="171450" marR="0" lvl="0" indent="-1714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s-MX" altLang="es-AR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 un plan plurianual</a:t>
                      </a:r>
                    </a:p>
                    <a:p>
                      <a:pPr marL="171450" marR="0" lvl="0" indent="-1714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s-MX" altLang="es-AR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Desarrollo cabotaje fluvial y marítimo</a:t>
                      </a:r>
                      <a:endParaRPr kumimoji="0" lang="es-AR" altLang="es-AR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5" marR="91425" marT="45724" marB="4572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4C2A0"/>
                    </a:solidFill>
                  </a:tcPr>
                </a:tc>
                <a:tc>
                  <a:txBody>
                    <a:bodyPr/>
                    <a:lstStyle>
                      <a:lvl1pPr marL="171450" indent="-171450"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171450" marR="0" lvl="0" indent="-1714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s-MX" altLang="es-AR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Requiere planificación y consenso entre los actores, definir modelo regulatorio y de financiamiento, promover desarrollo industrial asociado, recursos humanos</a:t>
                      </a:r>
                      <a:endParaRPr kumimoji="0" lang="es-AR" altLang="es-AR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5" marR="91425" marT="45724" marB="4572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4C2A0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AR" altLang="es-AR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5" marR="91425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4C2A0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A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Mayor reducción de los costos logísticos de </a:t>
                      </a:r>
                      <a:r>
                        <a:rPr kumimoji="0" lang="es-MX" altLang="es-AR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graneles</a:t>
                      </a:r>
                      <a:r>
                        <a:rPr kumimoji="0" lang="es-MX" altLang="es-A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(NOA), postergar inversión vial, reducir externalidades negativas</a:t>
                      </a:r>
                      <a:endParaRPr kumimoji="0" lang="es-AR" altLang="es-AR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5" marR="91425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4C2A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2445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674812" y="1844676"/>
            <a:ext cx="7162800" cy="359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9pPr>
          </a:lstStyle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rgbClr val="FFFFFF">
                    <a:lumMod val="50000"/>
                  </a:srgbClr>
                </a:solidFill>
                <a:latin typeface="Arial" pitchFamily="34" charset="0"/>
                <a:cs typeface="Arial"/>
              </a:rPr>
              <a:t>Conceptos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rgbClr val="FFFFFF">
                    <a:lumMod val="50000"/>
                  </a:srgbClr>
                </a:solidFill>
                <a:latin typeface="Arial" pitchFamily="34" charset="0"/>
                <a:cs typeface="Arial"/>
              </a:rPr>
              <a:t>Situación actual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rgbClr val="FFFFFF">
                    <a:lumMod val="50000"/>
                  </a:srgbClr>
                </a:solidFill>
                <a:latin typeface="Arial" pitchFamily="34" charset="0"/>
                <a:cs typeface="Arial"/>
              </a:rPr>
              <a:t>Visión hacia el futuro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rgbClr val="FFFFFF">
                    <a:lumMod val="50000"/>
                  </a:srgbClr>
                </a:solidFill>
                <a:latin typeface="Arial" pitchFamily="34" charset="0"/>
                <a:cs typeface="Arial"/>
              </a:rPr>
              <a:t>Los retos a enfrentar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rgbClr val="FFFFFF">
                    <a:lumMod val="50000"/>
                  </a:srgbClr>
                </a:solidFill>
                <a:latin typeface="Arial" pitchFamily="34" charset="0"/>
                <a:cs typeface="Arial"/>
              </a:rPr>
              <a:t>Opciones estratégicas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AR" altLang="es-AR" sz="2000" dirty="0">
                <a:solidFill>
                  <a:srgbClr val="000000"/>
                </a:solidFill>
                <a:latin typeface="Arial" pitchFamily="34" charset="0"/>
                <a:cs typeface="Arial"/>
              </a:rPr>
              <a:t>Reflexiones finales</a:t>
            </a:r>
          </a:p>
        </p:txBody>
      </p:sp>
      <p:sp>
        <p:nvSpPr>
          <p:cNvPr id="31749" name="Rectángulo redondeado 4"/>
          <p:cNvSpPr>
            <a:spLocks noChangeArrowheads="1"/>
          </p:cNvSpPr>
          <p:nvPr/>
        </p:nvSpPr>
        <p:spPr bwMode="auto">
          <a:xfrm>
            <a:off x="1495426" y="4980086"/>
            <a:ext cx="4535487" cy="465138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0" hangingPunct="0"/>
            <a:endParaRPr lang="es-AR" altLang="es-AR" sz="2400" b="0">
              <a:solidFill>
                <a:srgbClr val="000000"/>
              </a:solidFill>
              <a:latin typeface="Times New Roman" panose="02020603050405020304" pitchFamily="18" charset="0"/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34671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smtClean="0"/>
              <a:t>Demandas a atender: incremento en los graneles secos, en los flujos de la minería y los hidrocarburos, y en las cargas de mayor valor agregado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AR" b="1" dirty="0" smtClean="0"/>
              <a:t>Exportaciones del sector agroalimentario</a:t>
            </a:r>
          </a:p>
          <a:p>
            <a:pPr lvl="2"/>
            <a:r>
              <a:rPr lang="es-AR" dirty="0" smtClean="0"/>
              <a:t>Agro-graneles</a:t>
            </a:r>
          </a:p>
          <a:p>
            <a:pPr lvl="2"/>
            <a:r>
              <a:rPr lang="es-AR" dirty="0" smtClean="0"/>
              <a:t>Alimentos con mayor valor agregado</a:t>
            </a:r>
          </a:p>
          <a:p>
            <a:r>
              <a:rPr lang="es-AR" b="1" dirty="0" smtClean="0"/>
              <a:t>La minería y el desarrollo de los hidrocarburos</a:t>
            </a:r>
          </a:p>
          <a:p>
            <a:pPr lvl="2"/>
            <a:r>
              <a:rPr lang="es-AR" dirty="0" smtClean="0"/>
              <a:t>Minería: cargas de proyecto, potasio, litio, minerales de alto valor </a:t>
            </a:r>
          </a:p>
          <a:p>
            <a:pPr lvl="2"/>
            <a:r>
              <a:rPr lang="es-AR" dirty="0" smtClean="0"/>
              <a:t>Hidrocarburos: cargas de proyecto, insumos (arenas, lubricantes)</a:t>
            </a:r>
            <a:endParaRPr lang="es-AR" dirty="0"/>
          </a:p>
          <a:p>
            <a:r>
              <a:rPr lang="es-AR" b="1" dirty="0" smtClean="0"/>
              <a:t>Las cargas generales: insumos, productos de consumo final</a:t>
            </a:r>
          </a:p>
          <a:p>
            <a:pPr lvl="2"/>
            <a:r>
              <a:rPr lang="es-AR" dirty="0" smtClean="0"/>
              <a:t>Cargas generales de importación y exportación</a:t>
            </a:r>
          </a:p>
          <a:p>
            <a:pPr lvl="2"/>
            <a:r>
              <a:rPr lang="es-AR" dirty="0" smtClean="0"/>
              <a:t>Mayor volumen de distribución interna, logística urbana</a:t>
            </a:r>
          </a:p>
          <a:p>
            <a:r>
              <a:rPr lang="es-MX" b="1" dirty="0" smtClean="0"/>
              <a:t>Argentina como país de tránsito en el comercio regional</a:t>
            </a:r>
            <a:endParaRPr lang="es-AR" b="1" dirty="0" smtClean="0"/>
          </a:p>
        </p:txBody>
      </p:sp>
    </p:spTree>
    <p:extLst>
      <p:ext uri="{BB962C8B-B14F-4D97-AF65-F5344CB8AC3E}">
        <p14:creationId xmlns:p14="http://schemas.microsoft.com/office/powerpoint/2010/main" val="228800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932" y="92298"/>
            <a:ext cx="8811518" cy="960438"/>
          </a:xfrm>
        </p:spPr>
        <p:txBody>
          <a:bodyPr/>
          <a:lstStyle/>
          <a:p>
            <a:r>
              <a:rPr lang="es-MX" dirty="0" smtClean="0"/>
              <a:t>Algunos factores necesarios para enfrentar los retos </a:t>
            </a:r>
            <a:endParaRPr lang="es-AR" dirty="0"/>
          </a:p>
        </p:txBody>
      </p:sp>
      <p:graphicFrame>
        <p:nvGraphicFramePr>
          <p:cNvPr id="4" name="Diagrama 3"/>
          <p:cNvGraphicFramePr/>
          <p:nvPr>
            <p:extLst/>
          </p:nvPr>
        </p:nvGraphicFramePr>
        <p:xfrm>
          <a:off x="1134988" y="1772816"/>
          <a:ext cx="7791979" cy="4401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84577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smtClean="0"/>
              <a:t>Mensajes finales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AR" dirty="0"/>
              <a:t>Enfrentamos el reto de atender una demanda creciente de graneles y prepararnos para una logística de mayor valor agregado</a:t>
            </a:r>
          </a:p>
          <a:p>
            <a:r>
              <a:rPr lang="es-AR" dirty="0"/>
              <a:t>Se requiere una planificación alineada con el modelo productivo, que abarque los diversos factores que afectan el desempeño logístico (</a:t>
            </a:r>
            <a:r>
              <a:rPr lang="es-AR" i="1" dirty="0" err="1"/>
              <a:t>hard</a:t>
            </a:r>
            <a:r>
              <a:rPr lang="es-AR" dirty="0"/>
              <a:t> y </a:t>
            </a:r>
            <a:r>
              <a:rPr lang="es-AR" i="1" dirty="0" err="1"/>
              <a:t>soft</a:t>
            </a:r>
            <a:r>
              <a:rPr lang="es-AR" dirty="0"/>
              <a:t>)</a:t>
            </a:r>
          </a:p>
          <a:p>
            <a:r>
              <a:rPr lang="es-AR" dirty="0" smtClean="0"/>
              <a:t>Precisamos incrementar </a:t>
            </a:r>
            <a:r>
              <a:rPr lang="es-AR" dirty="0"/>
              <a:t>el esfuerzo </a:t>
            </a:r>
            <a:r>
              <a:rPr lang="es-AR" dirty="0" smtClean="0"/>
              <a:t>inversor en infraestructura, </a:t>
            </a:r>
            <a:r>
              <a:rPr lang="es-AR" dirty="0"/>
              <a:t>optimizando el uso de las fuentes de financiamiento</a:t>
            </a:r>
          </a:p>
          <a:p>
            <a:r>
              <a:rPr lang="es-AR" dirty="0" smtClean="0"/>
              <a:t>Será necesario desarrollar </a:t>
            </a:r>
            <a:r>
              <a:rPr lang="es-AR" dirty="0"/>
              <a:t>instituciones capaces de gestionar una agenda transversal, con múltiples actores públicos (nacionales y </a:t>
            </a:r>
            <a:r>
              <a:rPr lang="es-AR" dirty="0" smtClean="0"/>
              <a:t>sub-nacionales</a:t>
            </a:r>
            <a:r>
              <a:rPr lang="es-AR" dirty="0"/>
              <a:t>) y privados</a:t>
            </a:r>
          </a:p>
        </p:txBody>
      </p:sp>
    </p:spTree>
    <p:extLst>
      <p:ext uri="{BB962C8B-B14F-4D97-AF65-F5344CB8AC3E}">
        <p14:creationId xmlns:p14="http://schemas.microsoft.com/office/powerpoint/2010/main" val="4075013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536392" y="3068960"/>
            <a:ext cx="26821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b="0" dirty="0" smtClean="0"/>
              <a:t>Muchas gracias !!!</a:t>
            </a:r>
            <a:endParaRPr lang="es-AR" sz="2400" b="0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876" y="139848"/>
            <a:ext cx="3932261" cy="554784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7756" y="139848"/>
            <a:ext cx="1713124" cy="66452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807" y="5661248"/>
            <a:ext cx="8413209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451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plate JB">
  <a:themeElements>
    <a:clrScheme name="Template JB 8">
      <a:dk1>
        <a:srgbClr val="000000"/>
      </a:dk1>
      <a:lt1>
        <a:srgbClr val="FFFFFF"/>
      </a:lt1>
      <a:dk2>
        <a:srgbClr val="B69404"/>
      </a:dk2>
      <a:lt2>
        <a:srgbClr val="C0C0C0"/>
      </a:lt2>
      <a:accent1>
        <a:srgbClr val="0000FF"/>
      </a:accent1>
      <a:accent2>
        <a:srgbClr val="E2E1C0"/>
      </a:accent2>
      <a:accent3>
        <a:srgbClr val="FFFFFF"/>
      </a:accent3>
      <a:accent4>
        <a:srgbClr val="000000"/>
      </a:accent4>
      <a:accent5>
        <a:srgbClr val="AAAAFF"/>
      </a:accent5>
      <a:accent6>
        <a:srgbClr val="CDCCAE"/>
      </a:accent6>
      <a:hlink>
        <a:srgbClr val="3D97AF"/>
      </a:hlink>
      <a:folHlink>
        <a:srgbClr val="B72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45720" tIns="45720" rIns="45720" bIns="45720" numCol="1" rtlCol="0" anchor="ctr" anchorCtr="1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1200" b="1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45720" tIns="45720" rIns="4572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plate JB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JB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JB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JB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JB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JB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JB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JB 8">
        <a:dk1>
          <a:srgbClr val="000000"/>
        </a:dk1>
        <a:lt1>
          <a:srgbClr val="FFFFFF"/>
        </a:lt1>
        <a:dk2>
          <a:srgbClr val="B69404"/>
        </a:dk2>
        <a:lt2>
          <a:srgbClr val="C0C0C0"/>
        </a:lt2>
        <a:accent1>
          <a:srgbClr val="0000FF"/>
        </a:accent1>
        <a:accent2>
          <a:srgbClr val="E2E1C0"/>
        </a:accent2>
        <a:accent3>
          <a:srgbClr val="FFFFFF"/>
        </a:accent3>
        <a:accent4>
          <a:srgbClr val="000000"/>
        </a:accent4>
        <a:accent5>
          <a:srgbClr val="AAAAFF"/>
        </a:accent5>
        <a:accent6>
          <a:srgbClr val="CDCCAE"/>
        </a:accent6>
        <a:hlink>
          <a:srgbClr val="3D97AF"/>
        </a:hlink>
        <a:folHlink>
          <a:srgbClr val="B72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Transporte y Energia Barbero 11-4-14" id="{EC178103-3F78-4406-ADBD-139A17B2617E}" vid="{86440BE0-CC64-40BB-B885-A6D0221AF51E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B69404"/>
      </a:dk2>
      <a:lt2>
        <a:srgbClr val="C0C0C0"/>
      </a:lt2>
      <a:accent1>
        <a:srgbClr val="0000FF"/>
      </a:accent1>
      <a:accent2>
        <a:srgbClr val="E2E1C0"/>
      </a:accent2>
      <a:accent3>
        <a:srgbClr val="FFFFFF"/>
      </a:accent3>
      <a:accent4>
        <a:srgbClr val="000000"/>
      </a:accent4>
      <a:accent5>
        <a:srgbClr val="AAAAFF"/>
      </a:accent5>
      <a:accent6>
        <a:srgbClr val="CDCCAE"/>
      </a:accent6>
      <a:hlink>
        <a:srgbClr val="3D97AF"/>
      </a:hlink>
      <a:folHlink>
        <a:srgbClr val="B72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B69404"/>
      </a:dk2>
      <a:lt2>
        <a:srgbClr val="C0C0C0"/>
      </a:lt2>
      <a:accent1>
        <a:srgbClr val="0000FF"/>
      </a:accent1>
      <a:accent2>
        <a:srgbClr val="E2E1C0"/>
      </a:accent2>
      <a:accent3>
        <a:srgbClr val="FFFFFF"/>
      </a:accent3>
      <a:accent4>
        <a:srgbClr val="000000"/>
      </a:accent4>
      <a:accent5>
        <a:srgbClr val="AAAAFF"/>
      </a:accent5>
      <a:accent6>
        <a:srgbClr val="CDCCAE"/>
      </a:accent6>
      <a:hlink>
        <a:srgbClr val="3D97AF"/>
      </a:hlink>
      <a:folHlink>
        <a:srgbClr val="B72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Plantilla base JB</Template>
  <TotalTime>8702</TotalTime>
  <Pages>8</Pages>
  <Words>1869</Words>
  <Application>Microsoft Office PowerPoint</Application>
  <PresentationFormat>Personalizado</PresentationFormat>
  <Paragraphs>268</Paragraphs>
  <Slides>34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2</vt:i4>
      </vt:variant>
      <vt:variant>
        <vt:lpstr>Servidores OLE incrustados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8" baseType="lpstr">
      <vt:lpstr>Template JB</vt:lpstr>
      <vt:lpstr>Diseño predeterminado</vt:lpstr>
      <vt:lpstr>Chart</vt:lpstr>
      <vt:lpstr>Visio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La composición del tráfico de cargas que circula en el país: fuerte predominancia de cargas domésticas </vt:lpstr>
      <vt:lpstr>El desempeño logístico en los últimos años: una síntesis de los principales componentes</vt:lpstr>
      <vt:lpstr>La partición modal: qué muestran otros países de América Latina …</vt:lpstr>
      <vt:lpstr>…y otros países del mundo</vt:lpstr>
      <vt:lpstr>Presentación de PowerPoint</vt:lpstr>
      <vt:lpstr>Presentación de PowerPoint</vt:lpstr>
      <vt:lpstr>Presentación de PowerPoint</vt:lpstr>
      <vt:lpstr>La logística de calidad es necesaria para el  funcionamiento adecuado de la economía en su totalidad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Algunas tendencias relevantes</vt:lpstr>
      <vt:lpstr>Presentación de PowerPoint</vt:lpstr>
      <vt:lpstr>Presentación de PowerPoint</vt:lpstr>
      <vt:lpstr>Cuál es el objetivo de una política logística nacional? Las opciones de posicionamiento</vt:lpstr>
      <vt:lpstr>Presentación de PowerPoint</vt:lpstr>
      <vt:lpstr>Presentación de PowerPoint</vt:lpstr>
      <vt:lpstr>Presentación de PowerPoint</vt:lpstr>
      <vt:lpstr>Demandas a atender: incremento en los graneles secos, en los flujos de la minería y los hidrocarburos, y en las cargas de mayor valor agregado</vt:lpstr>
      <vt:lpstr>Algunos factores necesarios para enfrentar los retos </vt:lpstr>
      <vt:lpstr>Mensajes finales</vt:lpstr>
      <vt:lpstr>Presentación de PowerPoint</vt:lpstr>
    </vt:vector>
  </TitlesOfParts>
  <Company>World Bank Group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Barbero</dc:creator>
  <cp:lastModifiedBy>.</cp:lastModifiedBy>
  <cp:revision>164</cp:revision>
  <cp:lastPrinted>2014-03-20T11:00:58Z</cp:lastPrinted>
  <dcterms:created xsi:type="dcterms:W3CDTF">2014-05-17T02:13:35Z</dcterms:created>
  <dcterms:modified xsi:type="dcterms:W3CDTF">2014-09-04T19:05:40Z</dcterms:modified>
</cp:coreProperties>
</file>